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78" r:id="rId2"/>
    <p:sldId id="279" r:id="rId3"/>
    <p:sldId id="280" r:id="rId4"/>
    <p:sldId id="281" r:id="rId5"/>
    <p:sldId id="285" r:id="rId6"/>
    <p:sldId id="291" r:id="rId7"/>
    <p:sldId id="289" r:id="rId8"/>
    <p:sldId id="292" r:id="rId9"/>
    <p:sldId id="290" r:id="rId10"/>
    <p:sldId id="286" r:id="rId11"/>
    <p:sldId id="287" r:id="rId12"/>
    <p:sldId id="293" r:id="rId13"/>
    <p:sldId id="294"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55" autoAdjust="0"/>
    <p:restoredTop sz="74973" autoAdjust="0"/>
  </p:normalViewPr>
  <p:slideViewPr>
    <p:cSldViewPr snapToGrid="0">
      <p:cViewPr varScale="1">
        <p:scale>
          <a:sx n="122" d="100"/>
          <a:sy n="122" d="100"/>
        </p:scale>
        <p:origin x="199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DA7444-F357-4B8C-B8BA-404823E04B4C}" type="datetimeFigureOut">
              <a:rPr lang="en-GB" smtClean="0"/>
              <a:t>07/01/2021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1342A3-14D5-45B9-A9CB-0B3864C9147E}" type="slidenum">
              <a:rPr lang="en-GB" smtClean="0"/>
              <a:t>‹#›</a:t>
            </a:fld>
            <a:endParaRPr lang="en-GB"/>
          </a:p>
        </p:txBody>
      </p:sp>
    </p:spTree>
    <p:extLst>
      <p:ext uri="{BB962C8B-B14F-4D97-AF65-F5344CB8AC3E}">
        <p14:creationId xmlns:p14="http://schemas.microsoft.com/office/powerpoint/2010/main" val="2509324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D1342A3-14D5-45B9-A9CB-0B3864C9147E}" type="slidenum">
              <a:rPr lang="en-GB" smtClean="0"/>
              <a:t>1</a:t>
            </a:fld>
            <a:endParaRPr lang="en-GB"/>
          </a:p>
        </p:txBody>
      </p:sp>
    </p:spTree>
    <p:extLst>
      <p:ext uri="{BB962C8B-B14F-4D97-AF65-F5344CB8AC3E}">
        <p14:creationId xmlns:p14="http://schemas.microsoft.com/office/powerpoint/2010/main" val="965281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IAN</a:t>
            </a:r>
          </a:p>
          <a:p>
            <a:pPr marL="171450" indent="-171450">
              <a:buFontTx/>
              <a:buChar char="-"/>
            </a:pPr>
            <a:r>
              <a:rPr lang="en-GB" dirty="0"/>
              <a:t>We have also done live observing, again both streaming to YouTube directly and also via Zoom.</a:t>
            </a:r>
          </a:p>
          <a:p>
            <a:pPr marL="171450" indent="-171450">
              <a:buFontTx/>
              <a:buChar char="-"/>
            </a:pPr>
            <a:r>
              <a:rPr lang="en-GB" dirty="0"/>
              <a:t>This can be done simply by running the Zoom Client on the PC that is connected to the camera and telescope and using the “Share Screen” option.</a:t>
            </a:r>
          </a:p>
          <a:p>
            <a:pPr marL="171450" indent="-171450">
              <a:buFontTx/>
              <a:buChar char="-"/>
            </a:pPr>
            <a:r>
              <a:rPr lang="en-GB" dirty="0"/>
              <a:t>Alternatively it can be done more professionally using live streaming software.</a:t>
            </a:r>
          </a:p>
          <a:p>
            <a:pPr marL="628650" lvl="1" indent="-171450">
              <a:buFontTx/>
              <a:buChar char="-"/>
            </a:pPr>
            <a:r>
              <a:rPr lang="en-GB" dirty="0"/>
              <a:t>There is a lot of this around primarily developed by/for video gamers to share their prowess online via YouTube and a streaming service called “Twitch”.</a:t>
            </a:r>
          </a:p>
          <a:p>
            <a:pPr marL="628650" lvl="1" indent="-171450">
              <a:buFontTx/>
              <a:buChar char="-"/>
            </a:pPr>
            <a:r>
              <a:rPr lang="en-GB" dirty="0"/>
              <a:t>It may sound alien to us oldies, but it’s serious big business and a lot of money is being made outside the strictures of old-fashioned broadcast media.</a:t>
            </a:r>
          </a:p>
          <a:p>
            <a:pPr marL="628650" lvl="1" indent="-171450">
              <a:buFontTx/>
              <a:buChar char="-"/>
            </a:pPr>
            <a:r>
              <a:rPr lang="en-GB" dirty="0"/>
              <a:t>The tool we use is called “Open Broadcast Studio”.</a:t>
            </a:r>
          </a:p>
          <a:p>
            <a:pPr marL="628650" lvl="1" indent="-171450">
              <a:buFontTx/>
              <a:buChar char="-"/>
            </a:pPr>
            <a:r>
              <a:rPr lang="en-GB" dirty="0"/>
              <a:t>It is basically a free TV studio on your desktop.</a:t>
            </a:r>
          </a:p>
          <a:p>
            <a:pPr marL="628650" lvl="1" indent="-171450">
              <a:buFontTx/>
              <a:buChar char="-"/>
            </a:pPr>
            <a:r>
              <a:rPr lang="en-GB" dirty="0"/>
              <a:t>You can capture multiple video and sound sources from webcams, applications running on your PC, remote control applications for your observatory PC, pre-recorded video segments, etc.</a:t>
            </a:r>
          </a:p>
          <a:p>
            <a:pPr marL="628650" lvl="1" indent="-171450">
              <a:buFontTx/>
              <a:buChar char="-"/>
            </a:pPr>
            <a:r>
              <a:rPr lang="en-GB" dirty="0"/>
              <a:t>These are them mixed together in to pre-defined “Scenes” which can be switched between at the click of a mouse.</a:t>
            </a:r>
          </a:p>
          <a:p>
            <a:pPr marL="628650" lvl="1" indent="-171450">
              <a:buFontTx/>
              <a:buChar char="-"/>
            </a:pPr>
            <a:r>
              <a:rPr lang="en-GB" dirty="0"/>
              <a:t>The current scene is then streamed to your choice of output.</a:t>
            </a:r>
          </a:p>
          <a:p>
            <a:pPr marL="628650" lvl="1" indent="-171450">
              <a:buFontTx/>
              <a:buChar char="-"/>
            </a:pPr>
            <a:r>
              <a:rPr lang="en-GB" dirty="0"/>
              <a:t>Typically this is either directly to a streaming service such as YouTube or Facebook Live, or you can actually make OBS behave as a virtual webcam which can then be selected in your Zoom meeting.</a:t>
            </a:r>
          </a:p>
          <a:p>
            <a:pPr marL="171450" lvl="0" indent="-171450">
              <a:buFontTx/>
              <a:buChar char="-"/>
            </a:pPr>
            <a:r>
              <a:rPr lang="en-GB" dirty="0"/>
              <a:t>I really wouldn’t underestimate the complexity of all this, especially if you are a one-person band.</a:t>
            </a:r>
          </a:p>
          <a:p>
            <a:pPr marL="628650" lvl="1" indent="-171450">
              <a:buFontTx/>
              <a:buChar char="-"/>
            </a:pPr>
            <a:r>
              <a:rPr lang="en-GB" dirty="0"/>
              <a:t>Firstly you’ve got to be the presenter, speaking coherently and engagingly to the audience.</a:t>
            </a:r>
          </a:p>
          <a:p>
            <a:pPr marL="628650" lvl="1" indent="-171450">
              <a:buFontTx/>
              <a:buChar char="-"/>
            </a:pPr>
            <a:r>
              <a:rPr lang="en-GB" dirty="0"/>
              <a:t>Secondly you’ve got to be an astronomer, driving your telescope and camera software to find and show interesting objects to best effect.</a:t>
            </a:r>
          </a:p>
          <a:p>
            <a:pPr marL="628650" lvl="1" indent="-171450">
              <a:buFontTx/>
              <a:buChar char="-"/>
            </a:pPr>
            <a:r>
              <a:rPr lang="en-GB" dirty="0"/>
              <a:t>On top of that you’ve got to be your own broadcast technician, managing your stream, switching between scenes as the right time, turning on and off the green screen, etc.</a:t>
            </a:r>
          </a:p>
          <a:p>
            <a:pPr marL="628650" lvl="1" indent="-171450">
              <a:buFontTx/>
              <a:buChar char="-"/>
            </a:pPr>
            <a:r>
              <a:rPr lang="en-GB" dirty="0"/>
              <a:t>It takes many hours to set up just the OBS side of things, assuming you already have a working imaging setup you can control remotely.</a:t>
            </a:r>
          </a:p>
          <a:p>
            <a:pPr marL="171450" lvl="0" indent="-171450">
              <a:buFontTx/>
              <a:buChar char="-"/>
            </a:pPr>
            <a:r>
              <a:rPr lang="en-GB" dirty="0"/>
              <a:t>The result has been some pretty good live streams this year, including two sessions where we successfully participated in National Astronomy Week with other observers.</a:t>
            </a:r>
          </a:p>
          <a:p>
            <a:pPr marL="628650" lvl="1" indent="-171450">
              <a:buFontTx/>
              <a:buChar char="-"/>
            </a:pPr>
            <a:r>
              <a:rPr lang="en-GB" dirty="0"/>
              <a:t>I have to say these were less stressful as the presentation team took care of a lot of stuff so we could focus just on finding and showing interesting objects.</a:t>
            </a:r>
          </a:p>
        </p:txBody>
      </p:sp>
      <p:sp>
        <p:nvSpPr>
          <p:cNvPr id="4" name="Slide Number Placeholder 3"/>
          <p:cNvSpPr>
            <a:spLocks noGrp="1"/>
          </p:cNvSpPr>
          <p:nvPr>
            <p:ph type="sldNum" sz="quarter" idx="5"/>
          </p:nvPr>
        </p:nvSpPr>
        <p:spPr/>
        <p:txBody>
          <a:bodyPr/>
          <a:lstStyle/>
          <a:p>
            <a:fld id="{BD1342A3-14D5-45B9-A9CB-0B3864C9147E}" type="slidenum">
              <a:rPr lang="en-GB" smtClean="0"/>
              <a:t>10</a:t>
            </a:fld>
            <a:endParaRPr lang="en-GB"/>
          </a:p>
        </p:txBody>
      </p:sp>
    </p:spTree>
    <p:extLst>
      <p:ext uri="{BB962C8B-B14F-4D97-AF65-F5344CB8AC3E}">
        <p14:creationId xmlns:p14="http://schemas.microsoft.com/office/powerpoint/2010/main" val="2532619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CLARE</a:t>
            </a:r>
          </a:p>
          <a:p>
            <a:pPr marL="171450" indent="-171450">
              <a:buFontTx/>
              <a:buChar char="-"/>
            </a:pPr>
            <a:r>
              <a:rPr lang="en-GB" dirty="0"/>
              <a:t>We had budget available as other costs not being incurred, e.g. Hire of hall for talks, speaker expenses, etc.</a:t>
            </a:r>
          </a:p>
          <a:p>
            <a:pPr marL="171450" indent="-171450">
              <a:buFontTx/>
              <a:buChar char="-"/>
            </a:pPr>
            <a:r>
              <a:rPr lang="en-GB" dirty="0"/>
              <a:t>Most software and services we use are free or already owned by members or presenters</a:t>
            </a:r>
          </a:p>
          <a:p>
            <a:pPr marL="171450" indent="-171450">
              <a:buFontTx/>
              <a:buChar char="-"/>
            </a:pPr>
            <a:r>
              <a:rPr lang="en-GB" dirty="0"/>
              <a:t>The few paid-for services we use have proved invaluable this year, and we are likely to continue with them even when the crisis is over.</a:t>
            </a:r>
          </a:p>
          <a:p>
            <a:pPr marL="171450" indent="-171450">
              <a:buFontTx/>
              <a:buChar char="-"/>
            </a:pPr>
            <a:r>
              <a:rPr lang="en-GB" dirty="0"/>
              <a:t>Our total outlay on this technology as a society is just over £300 a year, which is a pretty small fraction of our annual budget.</a:t>
            </a:r>
          </a:p>
          <a:p>
            <a:pPr marL="171450" indent="-171450">
              <a:buFontTx/>
              <a:buChar char="-"/>
            </a:pPr>
            <a:r>
              <a:rPr lang="en-GB" dirty="0"/>
              <a:t>Without it we wouldn’t have had a society to speak of during 2020.</a:t>
            </a:r>
          </a:p>
          <a:p>
            <a:endParaRPr lang="en-GB" dirty="0"/>
          </a:p>
        </p:txBody>
      </p:sp>
      <p:sp>
        <p:nvSpPr>
          <p:cNvPr id="4" name="Slide Number Placeholder 3"/>
          <p:cNvSpPr>
            <a:spLocks noGrp="1"/>
          </p:cNvSpPr>
          <p:nvPr>
            <p:ph type="sldNum" sz="quarter" idx="5"/>
          </p:nvPr>
        </p:nvSpPr>
        <p:spPr/>
        <p:txBody>
          <a:bodyPr/>
          <a:lstStyle/>
          <a:p>
            <a:fld id="{BD1342A3-14D5-45B9-A9CB-0B3864C9147E}" type="slidenum">
              <a:rPr lang="en-GB" smtClean="0"/>
              <a:t>11</a:t>
            </a:fld>
            <a:endParaRPr lang="en-GB"/>
          </a:p>
        </p:txBody>
      </p:sp>
    </p:spTree>
    <p:extLst>
      <p:ext uri="{BB962C8B-B14F-4D97-AF65-F5344CB8AC3E}">
        <p14:creationId xmlns:p14="http://schemas.microsoft.com/office/powerpoint/2010/main" val="3259881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JAMIE</a:t>
            </a:r>
          </a:p>
          <a:p>
            <a:pPr marL="171450" indent="-171450">
              <a:buFontTx/>
              <a:buChar char="-"/>
            </a:pPr>
            <a:r>
              <a:rPr lang="en-GB" dirty="0"/>
              <a:t>They lessons we have taken from 2020 are:</a:t>
            </a:r>
          </a:p>
          <a:p>
            <a:pPr marL="628650" lvl="1" indent="-171450">
              <a:buFontTx/>
              <a:buChar char="-"/>
            </a:pPr>
            <a:r>
              <a:rPr lang="en-GB" dirty="0"/>
              <a:t>We have a coalition of the willing who will get stuck in (as do you we suspect).</a:t>
            </a:r>
          </a:p>
          <a:p>
            <a:pPr marL="628650" lvl="1" indent="-171450">
              <a:buFontTx/>
              <a:buChar char="-"/>
            </a:pPr>
            <a:r>
              <a:rPr lang="en-GB" dirty="0"/>
              <a:t>Let them get on with a little oversight rather than trying to run everything through endless committee meetings.</a:t>
            </a:r>
          </a:p>
          <a:p>
            <a:pPr marL="628650" lvl="1" indent="-171450">
              <a:buFontTx/>
              <a:buChar char="-"/>
            </a:pPr>
            <a:r>
              <a:rPr lang="en-GB" dirty="0"/>
              <a:t>Keep in touch with your members and your public audience. There is always something interesting to say, and even reminding them you still exist is better than radio silence.</a:t>
            </a:r>
          </a:p>
          <a:p>
            <a:pPr marL="628650" lvl="1" indent="-171450">
              <a:buFontTx/>
              <a:buChar char="-"/>
            </a:pPr>
            <a:r>
              <a:rPr lang="en-GB" dirty="0"/>
              <a:t>If you haven’t done much online yet, start simple, low risk and low cost. There are lots of free trials and low-commitment services – see what works for you by doing rather than over-thinking.</a:t>
            </a:r>
          </a:p>
          <a:p>
            <a:pPr marL="628650" lvl="1" indent="-171450">
              <a:buFontTx/>
              <a:buChar char="-"/>
            </a:pPr>
            <a:r>
              <a:rPr lang="en-GB" dirty="0"/>
              <a:t>For larger/more public events, have a written plan, share it and practice ahead of time.</a:t>
            </a:r>
          </a:p>
          <a:p>
            <a:pPr marL="628650" lvl="1" indent="-171450">
              <a:buFontTx/>
              <a:buChar char="-"/>
            </a:pPr>
            <a:r>
              <a:rPr lang="en-GB" dirty="0"/>
              <a:t>Always have a “Plan B” for public events, even if it’s just a re-run of a YouTube you did in the past.</a:t>
            </a:r>
          </a:p>
          <a:p>
            <a:pPr marL="628650" lvl="1" indent="-171450">
              <a:buFontTx/>
              <a:buChar char="-"/>
            </a:pPr>
            <a:r>
              <a:rPr lang="en-GB" dirty="0"/>
              <a:t>Be persistent – accept there will be some naysayers and not everyone has the appetite or time to attend your events.</a:t>
            </a:r>
          </a:p>
          <a:p>
            <a:pPr marL="628650" lvl="1" indent="-171450">
              <a:buFontTx/>
              <a:buChar char="-"/>
            </a:pPr>
            <a:r>
              <a:rPr lang="en-GB" dirty="0"/>
              <a:t>Accept that not everything you do will be a complete success – learn from your failures but don’t let fear of failure hold you back.</a:t>
            </a:r>
          </a:p>
          <a:p>
            <a:pPr marL="628650" lvl="1" indent="-171450">
              <a:buFontTx/>
              <a:buChar char="-"/>
            </a:pPr>
            <a:r>
              <a:rPr lang="en-GB" dirty="0"/>
              <a:t>Be confident and have fun – the next generation of amateur astronomers are already out there and active on social media. You need to grasp this opportunity in order to stay relevant to them.</a:t>
            </a:r>
          </a:p>
        </p:txBody>
      </p:sp>
      <p:sp>
        <p:nvSpPr>
          <p:cNvPr id="4" name="Slide Number Placeholder 3"/>
          <p:cNvSpPr>
            <a:spLocks noGrp="1"/>
          </p:cNvSpPr>
          <p:nvPr>
            <p:ph type="sldNum" sz="quarter" idx="5"/>
          </p:nvPr>
        </p:nvSpPr>
        <p:spPr/>
        <p:txBody>
          <a:bodyPr/>
          <a:lstStyle/>
          <a:p>
            <a:fld id="{BD1342A3-14D5-45B9-A9CB-0B3864C9147E}" type="slidenum">
              <a:rPr lang="en-GB" smtClean="0"/>
              <a:t>12</a:t>
            </a:fld>
            <a:endParaRPr lang="en-GB"/>
          </a:p>
        </p:txBody>
      </p:sp>
    </p:spTree>
    <p:extLst>
      <p:ext uri="{BB962C8B-B14F-4D97-AF65-F5344CB8AC3E}">
        <p14:creationId xmlns:p14="http://schemas.microsoft.com/office/powerpoint/2010/main" val="98282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a:t>
            </a:r>
          </a:p>
        </p:txBody>
      </p:sp>
      <p:sp>
        <p:nvSpPr>
          <p:cNvPr id="4" name="Slide Number Placeholder 3"/>
          <p:cNvSpPr>
            <a:spLocks noGrp="1"/>
          </p:cNvSpPr>
          <p:nvPr>
            <p:ph type="sldNum" sz="quarter" idx="5"/>
          </p:nvPr>
        </p:nvSpPr>
        <p:spPr/>
        <p:txBody>
          <a:bodyPr/>
          <a:lstStyle/>
          <a:p>
            <a:fld id="{BD1342A3-14D5-45B9-A9CB-0B3864C9147E}" type="slidenum">
              <a:rPr lang="en-GB" smtClean="0"/>
              <a:t>13</a:t>
            </a:fld>
            <a:endParaRPr lang="en-GB"/>
          </a:p>
        </p:txBody>
      </p:sp>
    </p:spTree>
    <p:extLst>
      <p:ext uri="{BB962C8B-B14F-4D97-AF65-F5344CB8AC3E}">
        <p14:creationId xmlns:p14="http://schemas.microsoft.com/office/powerpoint/2010/main" val="1548806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JAMIE</a:t>
            </a:r>
          </a:p>
          <a:p>
            <a:pPr marL="171450" indent="-171450">
              <a:buFontTx/>
              <a:buChar char="-"/>
            </a:pPr>
            <a:r>
              <a:rPr lang="en-GB" dirty="0"/>
              <a:t>Introduce selves</a:t>
            </a:r>
          </a:p>
          <a:p>
            <a:pPr marL="171450" indent="-171450">
              <a:buFontTx/>
              <a:buChar char="-"/>
            </a:pPr>
            <a:r>
              <a:rPr lang="en-GB" dirty="0"/>
              <a:t>NEAS has a large membership, 200+ members, core of perhaps 30-40 very active members.</a:t>
            </a:r>
          </a:p>
          <a:p>
            <a:pPr marL="171450" indent="-171450">
              <a:buFontTx/>
              <a:buChar char="-"/>
            </a:pPr>
            <a:r>
              <a:rPr lang="en-GB" dirty="0"/>
              <a:t>Mainly visual observing, although interest and skills in imaging has grown in past year.</a:t>
            </a:r>
          </a:p>
          <a:p>
            <a:pPr marL="171450" indent="-171450">
              <a:buFontTx/>
              <a:buChar char="-"/>
            </a:pPr>
            <a:r>
              <a:rPr lang="en-GB" dirty="0"/>
              <a:t>Society has some experts in particular areas, but organised scientific work not something we do at present.</a:t>
            </a:r>
          </a:p>
          <a:p>
            <a:pPr marL="171450" indent="-171450">
              <a:buFontTx/>
              <a:buChar char="-"/>
            </a:pPr>
            <a:r>
              <a:rPr lang="en-GB" dirty="0"/>
              <a:t>Public outreach forms an important part of what we do, with many of the more active members supporting multiple events each month.</a:t>
            </a:r>
          </a:p>
        </p:txBody>
      </p:sp>
      <p:sp>
        <p:nvSpPr>
          <p:cNvPr id="4" name="Slide Number Placeholder 3"/>
          <p:cNvSpPr>
            <a:spLocks noGrp="1"/>
          </p:cNvSpPr>
          <p:nvPr>
            <p:ph type="sldNum" sz="quarter" idx="5"/>
          </p:nvPr>
        </p:nvSpPr>
        <p:spPr/>
        <p:txBody>
          <a:bodyPr/>
          <a:lstStyle/>
          <a:p>
            <a:fld id="{BD1342A3-14D5-45B9-A9CB-0B3864C9147E}" type="slidenum">
              <a:rPr lang="en-GB" smtClean="0"/>
              <a:t>2</a:t>
            </a:fld>
            <a:endParaRPr lang="en-GB"/>
          </a:p>
        </p:txBody>
      </p:sp>
    </p:spTree>
    <p:extLst>
      <p:ext uri="{BB962C8B-B14F-4D97-AF65-F5344CB8AC3E}">
        <p14:creationId xmlns:p14="http://schemas.microsoft.com/office/powerpoint/2010/main" val="208453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JAMIE</a:t>
            </a:r>
          </a:p>
          <a:p>
            <a:r>
              <a:rPr lang="en-GB" dirty="0"/>
              <a:t>- Weekly observatory meetings for members; typically 5 to 10 members. Casual observing, teaching new members the ropes of equipment and the sky, etc.</a:t>
            </a:r>
          </a:p>
          <a:p>
            <a:pPr marL="171450" indent="-171450">
              <a:buFontTx/>
              <a:buChar char="-"/>
            </a:pPr>
            <a:r>
              <a:rPr lang="en-GB" dirty="0"/>
              <a:t>Public talk by external speakers monthly; typically 30+ attendees, members and non-members.</a:t>
            </a:r>
          </a:p>
          <a:p>
            <a:pPr marL="171450" indent="-171450">
              <a:buFontTx/>
              <a:buChar char="-"/>
            </a:pPr>
            <a:r>
              <a:rPr lang="en-GB" dirty="0"/>
              <a:t>Public stargazing events twice per month; typically 100 to 200 attendees across both events.</a:t>
            </a:r>
          </a:p>
          <a:p>
            <a:pPr marL="171450" indent="-171450">
              <a:buFontTx/>
              <a:buChar char="-"/>
            </a:pPr>
            <a:r>
              <a:rPr lang="en-GB" dirty="0"/>
              <a:t>Young Astronomers Club</a:t>
            </a:r>
          </a:p>
          <a:p>
            <a:pPr marL="628650" lvl="1" indent="-171450">
              <a:buFontTx/>
              <a:buChar char="-"/>
            </a:pPr>
            <a:r>
              <a:rPr lang="en-GB" dirty="0"/>
              <a:t>Programme of talks and activities for primary schools; usually two schools in progress across one-term programme weekly.</a:t>
            </a:r>
          </a:p>
          <a:p>
            <a:pPr marL="628650" lvl="1" indent="-171450">
              <a:buFontTx/>
              <a:buChar char="-"/>
            </a:pPr>
            <a:r>
              <a:rPr lang="en-GB" dirty="0"/>
              <a:t>Monthly meeting for public &amp; members 7-11 &amp; 11-17 years; typically a dozen attendees.</a:t>
            </a:r>
          </a:p>
          <a:p>
            <a:pPr marL="171450" indent="-171450">
              <a:buFontTx/>
              <a:buChar char="-"/>
            </a:pPr>
            <a:r>
              <a:rPr lang="en-GB" dirty="0"/>
              <a:t>Outreach</a:t>
            </a:r>
          </a:p>
          <a:p>
            <a:pPr marL="628650" lvl="1" indent="-171450">
              <a:buFontTx/>
              <a:buChar char="-"/>
            </a:pPr>
            <a:r>
              <a:rPr lang="en-GB" dirty="0"/>
              <a:t>Talks and observing for schools, youth organisations, etc. Varies but typically 1 to 2 events per week through winter months.</a:t>
            </a:r>
          </a:p>
          <a:p>
            <a:endParaRPr lang="en-GB" dirty="0"/>
          </a:p>
        </p:txBody>
      </p:sp>
      <p:sp>
        <p:nvSpPr>
          <p:cNvPr id="4" name="Slide Number Placeholder 3"/>
          <p:cNvSpPr>
            <a:spLocks noGrp="1"/>
          </p:cNvSpPr>
          <p:nvPr>
            <p:ph type="sldNum" sz="quarter" idx="5"/>
          </p:nvPr>
        </p:nvSpPr>
        <p:spPr/>
        <p:txBody>
          <a:bodyPr/>
          <a:lstStyle/>
          <a:p>
            <a:fld id="{BD1342A3-14D5-45B9-A9CB-0B3864C9147E}" type="slidenum">
              <a:rPr lang="en-GB" smtClean="0"/>
              <a:t>3</a:t>
            </a:fld>
            <a:endParaRPr lang="en-GB"/>
          </a:p>
        </p:txBody>
      </p:sp>
    </p:spTree>
    <p:extLst>
      <p:ext uri="{BB962C8B-B14F-4D97-AF65-F5344CB8AC3E}">
        <p14:creationId xmlns:p14="http://schemas.microsoft.com/office/powerpoint/2010/main" val="62176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JAMIE</a:t>
            </a:r>
          </a:p>
          <a:p>
            <a:pPr marL="171450" indent="-171450">
              <a:buFontTx/>
              <a:buChar char="-"/>
            </a:pPr>
            <a:r>
              <a:rPr lang="en-GB" dirty="0"/>
              <a:t>All face to face activities cancelled on 18</a:t>
            </a:r>
            <a:r>
              <a:rPr lang="en-GB" baseline="30000" dirty="0"/>
              <a:t>th</a:t>
            </a:r>
            <a:r>
              <a:rPr lang="en-GB" dirty="0"/>
              <a:t> March.</a:t>
            </a:r>
          </a:p>
          <a:p>
            <a:pPr marL="171450" indent="-171450">
              <a:buFontTx/>
              <a:buChar char="-"/>
            </a:pPr>
            <a:r>
              <a:rPr lang="en-GB" dirty="0"/>
              <a:t>Quickly realised we would have to do something to keep the society going.</a:t>
            </a:r>
          </a:p>
          <a:p>
            <a:pPr marL="171450" indent="-171450">
              <a:buFontTx/>
              <a:buChar char="-"/>
            </a:pPr>
            <a:r>
              <a:rPr lang="en-GB" dirty="0"/>
              <a:t>Major focus has been the existing membership, without them there is no society and they are paying membership subscriptions so need to do something in return.</a:t>
            </a:r>
          </a:p>
          <a:p>
            <a:pPr marL="628650" lvl="1" indent="-171450">
              <a:buFontTx/>
              <a:buChar char="-"/>
            </a:pPr>
            <a:r>
              <a:rPr lang="en-GB" dirty="0"/>
              <a:t>This has been largely successful, most members have renewed with only a small amount of churn as we see every year.</a:t>
            </a:r>
          </a:p>
          <a:p>
            <a:pPr marL="171450" indent="-171450">
              <a:buFontTx/>
              <a:buChar char="-"/>
            </a:pPr>
            <a:r>
              <a:rPr lang="en-GB" dirty="0"/>
              <a:t>We have also tried to keep the public engaged:</a:t>
            </a:r>
          </a:p>
          <a:p>
            <a:pPr marL="628650" lvl="1" indent="-171450">
              <a:buFontTx/>
              <a:buChar char="-"/>
            </a:pPr>
            <a:r>
              <a:rPr lang="en-GB" dirty="0"/>
              <a:t>Having spent a couple of years successfully building a following and growing our outreach events, we did not want to lose momentum and have to start from scratch when back to normal.</a:t>
            </a:r>
          </a:p>
          <a:p>
            <a:pPr marL="628650" lvl="1" indent="-171450">
              <a:buFontTx/>
              <a:buChar char="-"/>
            </a:pPr>
            <a:r>
              <a:rPr lang="en-GB" dirty="0"/>
              <a:t>Became clear that many people needed new hobbies during the lockdown, and astronomy is an ideal choice as can be done from home with minimal equipment.</a:t>
            </a:r>
          </a:p>
          <a:p>
            <a:pPr marL="628650" lvl="1" indent="-171450">
              <a:buFontTx/>
              <a:buChar char="-"/>
            </a:pPr>
            <a:r>
              <a:rPr lang="en-GB" dirty="0"/>
              <a:t>Felt that we should do our bit and try to spread some public good as this is a core aim in our constitution.</a:t>
            </a:r>
          </a:p>
        </p:txBody>
      </p:sp>
      <p:sp>
        <p:nvSpPr>
          <p:cNvPr id="4" name="Slide Number Placeholder 3"/>
          <p:cNvSpPr>
            <a:spLocks noGrp="1"/>
          </p:cNvSpPr>
          <p:nvPr>
            <p:ph type="sldNum" sz="quarter" idx="5"/>
          </p:nvPr>
        </p:nvSpPr>
        <p:spPr/>
        <p:txBody>
          <a:bodyPr/>
          <a:lstStyle/>
          <a:p>
            <a:fld id="{BD1342A3-14D5-45B9-A9CB-0B3864C9147E}" type="slidenum">
              <a:rPr lang="en-GB" smtClean="0"/>
              <a:t>4</a:t>
            </a:fld>
            <a:endParaRPr lang="en-GB"/>
          </a:p>
        </p:txBody>
      </p:sp>
    </p:spTree>
    <p:extLst>
      <p:ext uri="{BB962C8B-B14F-4D97-AF65-F5344CB8AC3E}">
        <p14:creationId xmlns:p14="http://schemas.microsoft.com/office/powerpoint/2010/main" val="351830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CLARE</a:t>
            </a:r>
          </a:p>
          <a:p>
            <a:pPr marL="171450" indent="-171450">
              <a:buFontTx/>
              <a:buChar char="-"/>
            </a:pPr>
            <a:r>
              <a:rPr lang="en-GB" dirty="0"/>
              <a:t>Looking back at our journey through 2020 there is a risk that what we are presenting seems very organised and methodically planned.</a:t>
            </a:r>
          </a:p>
          <a:p>
            <a:pPr marL="628650" lvl="1" indent="-171450">
              <a:buFontTx/>
              <a:buChar char="-"/>
            </a:pPr>
            <a:r>
              <a:rPr lang="en-GB" dirty="0"/>
              <a:t>The reality is far from that; we tried different things based on who was willing/able to get involved and took forward those that worked best.</a:t>
            </a:r>
          </a:p>
          <a:p>
            <a:pPr marL="628650" lvl="1" indent="-171450">
              <a:buFontTx/>
              <a:buChar char="-"/>
            </a:pPr>
            <a:r>
              <a:rPr lang="en-GB" dirty="0"/>
              <a:t>Nonetheless it is fair to say that what we have achieved wasn’t by complete accident.</a:t>
            </a:r>
          </a:p>
          <a:p>
            <a:pPr marL="628650" lvl="1" indent="-171450">
              <a:buFontTx/>
              <a:buChar char="-"/>
            </a:pPr>
            <a:r>
              <a:rPr lang="en-GB" dirty="0"/>
              <a:t>NEAS has always focused on public outreach and we have become more organised and professional at it over the past three or four years driven by the committee and a number of individuals who devote the majority of their spare time to it.</a:t>
            </a:r>
          </a:p>
          <a:p>
            <a:pPr marL="628650" lvl="1" indent="-171450">
              <a:buFontTx/>
              <a:buChar char="-"/>
            </a:pPr>
            <a:r>
              <a:rPr lang="en-GB" dirty="0"/>
              <a:t>Thus we were in a pretty strong position right from the start of the crisis.</a:t>
            </a:r>
          </a:p>
          <a:p>
            <a:pPr marL="171450" indent="-171450">
              <a:buFontTx/>
              <a:buChar char="-"/>
            </a:pPr>
            <a:r>
              <a:rPr lang="en-GB" dirty="0"/>
              <a:t>Our first problem was keeping in touch with both the membership and with the public, and this is where the past few years effort have really paid off.</a:t>
            </a:r>
          </a:p>
          <a:p>
            <a:pPr marL="171450" indent="-171450">
              <a:buFontTx/>
              <a:buChar char="-"/>
            </a:pPr>
            <a:r>
              <a:rPr lang="en-GB" dirty="0"/>
              <a:t>For the members:</a:t>
            </a:r>
          </a:p>
          <a:p>
            <a:pPr marL="628650" lvl="1" indent="-171450">
              <a:buFontTx/>
              <a:buChar char="-"/>
            </a:pPr>
            <a:r>
              <a:rPr lang="en-GB" dirty="0"/>
              <a:t>We have a weekly email newsletter that goes out to every member. This summarises upcoming activities and was a great channel for advising people how to join in with our new online activities.</a:t>
            </a:r>
          </a:p>
          <a:p>
            <a:pPr marL="628650" lvl="1" indent="-171450">
              <a:buFontTx/>
              <a:buChar char="-"/>
            </a:pPr>
            <a:r>
              <a:rPr lang="en-GB" dirty="0"/>
              <a:t>We also have a monthly email magazine with more in-depth articles written by members.</a:t>
            </a:r>
          </a:p>
          <a:p>
            <a:pPr marL="628650" lvl="1" indent="-171450">
              <a:buFontTx/>
              <a:buChar char="-"/>
            </a:pPr>
            <a:r>
              <a:rPr lang="en-GB" dirty="0"/>
              <a:t>We have a members-only Facebook group which is quite active, but we are careful to ensure that this isn’t the primary communications channel as it would exclude a lot of the membership otherwise.</a:t>
            </a:r>
          </a:p>
          <a:p>
            <a:pPr marL="171450" lvl="0" indent="-171450">
              <a:buFontTx/>
              <a:buChar char="-"/>
            </a:pPr>
            <a:r>
              <a:rPr lang="en-GB" dirty="0"/>
              <a:t>In terms of public engagement:</a:t>
            </a:r>
          </a:p>
          <a:p>
            <a:pPr marL="628650" lvl="1" indent="-171450">
              <a:buFontTx/>
              <a:buChar char="-"/>
            </a:pPr>
            <a:r>
              <a:rPr lang="en-GB" dirty="0"/>
              <a:t>We have an active Facebook page with 2,500 followers. We post links to interesting articles, images, etc. regularly to engage people, and it is one of our primary ways of getting people to our public outreach events.</a:t>
            </a:r>
          </a:p>
          <a:p>
            <a:pPr marL="628650" lvl="1" indent="-171450">
              <a:buFontTx/>
              <a:buChar char="-"/>
            </a:pPr>
            <a:r>
              <a:rPr lang="en-GB" dirty="0"/>
              <a:t>We also share some of the same material via Twitter, though this is less important. Our social media following didn’t happen overnight and has been grown over many years, so don’t despair or expect miracles if you’re just starting out.</a:t>
            </a:r>
          </a:p>
          <a:p>
            <a:pPr marL="628650" lvl="1" indent="-171450">
              <a:buFontTx/>
              <a:buChar char="-"/>
            </a:pPr>
            <a:r>
              <a:rPr lang="en-GB" dirty="0"/>
              <a:t>We have a small mailing list which we occasionally use, and should probably make more effort with to be honest.</a:t>
            </a:r>
          </a:p>
          <a:p>
            <a:pPr marL="628650" lvl="1" indent="-171450">
              <a:buFontTx/>
              <a:buChar char="-"/>
            </a:pPr>
            <a:r>
              <a:rPr lang="en-GB" dirty="0"/>
              <a:t>We have a good web site with well organised information about who we are and our events.</a:t>
            </a:r>
          </a:p>
          <a:p>
            <a:pPr marL="171450" lvl="0" indent="-171450">
              <a:buFontTx/>
              <a:buChar char="-"/>
            </a:pPr>
            <a:r>
              <a:rPr lang="en-GB" dirty="0"/>
              <a:t>Very importantly, we moved to an online membership system (</a:t>
            </a:r>
            <a:r>
              <a:rPr lang="en-GB" dirty="0" err="1"/>
              <a:t>MemberMojo</a:t>
            </a:r>
            <a:r>
              <a:rPr lang="en-GB" dirty="0"/>
              <a:t>) a few years ago. This allows people to join, renew and pay subs online immediately:</a:t>
            </a:r>
          </a:p>
          <a:p>
            <a:pPr marL="628650" lvl="1" indent="-171450">
              <a:buFontTx/>
              <a:buChar char="-"/>
            </a:pPr>
            <a:r>
              <a:rPr lang="en-GB" dirty="0"/>
              <a:t>Since we moved away from slow manual processes, we have seen membership more than double and we’re convinced that the ease of renewing has helped us to retain members this year that we would otherwise have lost.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People are much more likely to fill in an online form and make a PayPal payment or bank transfer than they are to print a paper form and post it with a cheque.</a:t>
            </a:r>
          </a:p>
          <a:p>
            <a:pPr marL="628650" lvl="1" indent="-171450">
              <a:buFontTx/>
              <a:buChar char="-"/>
            </a:pPr>
            <a:r>
              <a:rPr lang="en-GB" dirty="0"/>
              <a:t>The barrier to becoming a member is very low as a result, and we have seen new members join throughout 2020, in some periods perhaps one or two a week.</a:t>
            </a:r>
          </a:p>
          <a:p>
            <a:pPr marL="171450" lvl="0" indent="-171450">
              <a:buFontTx/>
              <a:buChar char="-"/>
            </a:pPr>
            <a:r>
              <a:rPr lang="en-GB" dirty="0"/>
              <a:t>We have used other communication channels that are less satisfactory:</a:t>
            </a:r>
          </a:p>
          <a:p>
            <a:pPr marL="628650" lvl="1" indent="-171450">
              <a:buFontTx/>
              <a:buChar char="-"/>
            </a:pPr>
            <a:r>
              <a:rPr lang="en-GB" dirty="0"/>
              <a:t>WhatsApp can be helpful for individuals to keep in touch one-to-one, and for small groups (a handful at a time) to organise things, but larger groups have proved unproductive as there’s not really a discussion going on but multiple threads of discussion, interjection and a lack of clarity about what the objective is or when a consensus or decision has been reached.</a:t>
            </a:r>
          </a:p>
          <a:p>
            <a:pPr marL="628650" lvl="1" indent="-171450">
              <a:buFontTx/>
              <a:buChar char="-"/>
            </a:pPr>
            <a:r>
              <a:rPr lang="en-GB" dirty="0"/>
              <a:t>Similarly we have used Facebook Messenger to organise volunteers for public events in the past – it can be helpful if deciding whether to go ahead with a weather-dependent event, etc. but otherwise has similar issues to WhatsApp, etc.</a:t>
            </a:r>
          </a:p>
        </p:txBody>
      </p:sp>
      <p:sp>
        <p:nvSpPr>
          <p:cNvPr id="4" name="Slide Number Placeholder 3"/>
          <p:cNvSpPr>
            <a:spLocks noGrp="1"/>
          </p:cNvSpPr>
          <p:nvPr>
            <p:ph type="sldNum" sz="quarter" idx="5"/>
          </p:nvPr>
        </p:nvSpPr>
        <p:spPr/>
        <p:txBody>
          <a:bodyPr/>
          <a:lstStyle/>
          <a:p>
            <a:fld id="{BD1342A3-14D5-45B9-A9CB-0B3864C9147E}" type="slidenum">
              <a:rPr lang="en-GB" smtClean="0"/>
              <a:t>5</a:t>
            </a:fld>
            <a:endParaRPr lang="en-GB"/>
          </a:p>
        </p:txBody>
      </p:sp>
    </p:spTree>
    <p:extLst>
      <p:ext uri="{BB962C8B-B14F-4D97-AF65-F5344CB8AC3E}">
        <p14:creationId xmlns:p14="http://schemas.microsoft.com/office/powerpoint/2010/main" val="627084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OK so we had a number of established and functional communications channels, but how to make best use of them?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The key take-away for us (both pre-crisis and since) is that communications via these channels needs to be well organised.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Structured</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Work out who your audience is for each communication.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What information do you want them to gain and what actions do you want them to take – signpost the next steps very clearly.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Comms are funnelled via the Secretary, not as a barrier, but to ensure consistency and a ‘professional’ tone.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Due to our size, we speak as “The voice of the society”; whilst it can be helpful for comms to appear from named individuals in some channels to humanise things, the tone of our content is ‘on brand’ and not personal.</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This may be different for a much smaller society of course, but as we have grown we feel it is important not to appear as ‘us’ (committee and other insiders) and ‘them’ (less active and newer members for example).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Regular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We send particular communications on a tight schedule; e.g. the email newsletter goes out every Monday without fail. If information misses the boat, it waits until the next week unless it is critical (e.g. last minute change of plans).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If people are expecting a communication every week or month, they tend to give it more attention than if it arrives at random intervals.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Frequent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This is particularly important for public engagement via social media.</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Whilst we are not a corporation with a fixed schedule and planned series of posts/updates, we do try to post something at least four times a week at minimum.</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This drives engagement which in turn makes it more likely that the social media platforms will show our content to more people.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We haven’t had to resort to paid advertising via social media ourselves, but it is worth bearing in mind that done properly it is a relatively cheap way to reach large numbers of relevant people quickly if you are starting from zero.</a:t>
            </a:r>
          </a:p>
          <a:p>
            <a:endParaRPr lang="en-GB" dirty="0"/>
          </a:p>
        </p:txBody>
      </p:sp>
      <p:sp>
        <p:nvSpPr>
          <p:cNvPr id="4" name="Slide Number Placeholder 3"/>
          <p:cNvSpPr>
            <a:spLocks noGrp="1"/>
          </p:cNvSpPr>
          <p:nvPr>
            <p:ph type="sldNum" sz="quarter" idx="5"/>
          </p:nvPr>
        </p:nvSpPr>
        <p:spPr/>
        <p:txBody>
          <a:bodyPr/>
          <a:lstStyle/>
          <a:p>
            <a:fld id="{BD1342A3-14D5-45B9-A9CB-0B3864C9147E}" type="slidenum">
              <a:rPr lang="en-GB" smtClean="0"/>
              <a:t>6</a:t>
            </a:fld>
            <a:endParaRPr lang="en-GB"/>
          </a:p>
        </p:txBody>
      </p:sp>
    </p:spTree>
    <p:extLst>
      <p:ext uri="{BB962C8B-B14F-4D97-AF65-F5344CB8AC3E}">
        <p14:creationId xmlns:p14="http://schemas.microsoft.com/office/powerpoint/2010/main" val="3502214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IAN</a:t>
            </a:r>
          </a:p>
          <a:p>
            <a:pPr marL="171450" indent="-171450">
              <a:buFontTx/>
              <a:buChar char="-"/>
            </a:pPr>
            <a:r>
              <a:rPr lang="en-GB" dirty="0"/>
              <a:t>Whilst the subject of this talk is ‘Outreach’, we make no apologies for including our own membership in this as most of the lessons are equally applicable.</a:t>
            </a:r>
          </a:p>
          <a:p>
            <a:pPr marL="171450" indent="-171450">
              <a:buFontTx/>
              <a:buChar char="-"/>
            </a:pPr>
            <a:r>
              <a:rPr lang="en-GB" dirty="0"/>
              <a:t>We have a core of perhaps 40 members who are quite active, but the other 160 are just as important, and keeping them engaged is a similar problem to public outreach.</a:t>
            </a:r>
          </a:p>
          <a:p>
            <a:pPr marL="628650" lvl="1" indent="-171450">
              <a:buFontTx/>
              <a:buChar char="-"/>
            </a:pPr>
            <a:r>
              <a:rPr lang="en-GB" dirty="0"/>
              <a:t>It might be tempting to think that the onus is on them to get involved, but we are a friendly and open society with many casual members and the committee and others feel strongly that we have to try to engage them.</a:t>
            </a:r>
          </a:p>
          <a:p>
            <a:pPr marL="171450" lvl="0" indent="-171450">
              <a:buFontTx/>
              <a:buChar char="-"/>
            </a:pPr>
            <a:r>
              <a:rPr lang="en-GB" dirty="0"/>
              <a:t>So our second problem was how to replace the face-to-face activities that had previously been the glue holding the society together.</a:t>
            </a:r>
          </a:p>
          <a:p>
            <a:pPr marL="628650" lvl="1" indent="-171450">
              <a:buFontTx/>
              <a:buChar char="-"/>
            </a:pPr>
            <a:r>
              <a:rPr lang="en-GB" dirty="0"/>
              <a:t>With hindsight it might seem obvious that a video chat solution would be the way forward, but if you’d said ‘Zoom’ back at the start of March, 90% of people would have given you a funny look!</a:t>
            </a:r>
          </a:p>
          <a:p>
            <a:pPr marL="171450" lvl="0" indent="-171450">
              <a:buFontTx/>
              <a:buChar char="-"/>
            </a:pPr>
            <a:r>
              <a:rPr lang="en-GB" dirty="0"/>
              <a:t>Fortunately we had a number of tech-savvy members who were comfortable using video chat with friends and family and in work environments.</a:t>
            </a:r>
          </a:p>
          <a:p>
            <a:pPr marL="628650" lvl="1" indent="-171450">
              <a:buFontTx/>
              <a:buChar char="-"/>
            </a:pPr>
            <a:r>
              <a:rPr lang="en-GB" dirty="0"/>
              <a:t>Ian in particular had many years of experience running corporate IT departments and had come across pretty much every conferencing system out there, most of them complicated and unreliable!</a:t>
            </a:r>
          </a:p>
          <a:p>
            <a:pPr marL="628650" lvl="1" indent="-171450">
              <a:buFontTx/>
              <a:buChar char="-"/>
            </a:pPr>
            <a:r>
              <a:rPr lang="en-GB" dirty="0"/>
              <a:t>He considered Zoom to be a great option as it had been gaining ground in the corporate world for many years prior, but was really taking off throughout 2019.</a:t>
            </a:r>
          </a:p>
          <a:p>
            <a:pPr marL="628650" lvl="1" indent="-171450">
              <a:buFontTx/>
              <a:buChar char="-"/>
            </a:pPr>
            <a:r>
              <a:rPr lang="en-GB" dirty="0"/>
              <a:t>For non-corporate use, the advantage was that it was free to start with, simple to set up and use (no need to even have members register for accounts), reliable and functional compared to the alternatives and worked on all devices and operating systems.</a:t>
            </a:r>
          </a:p>
          <a:p>
            <a:pPr marL="628650" lvl="1" indent="-171450">
              <a:buFontTx/>
              <a:buChar char="-"/>
            </a:pPr>
            <a:r>
              <a:rPr lang="en-GB" dirty="0"/>
              <a:t>We held our first ‘virtual club night’ on the 2</a:t>
            </a:r>
            <a:r>
              <a:rPr lang="en-GB" baseline="30000" dirty="0"/>
              <a:t>nd</a:t>
            </a:r>
            <a:r>
              <a:rPr lang="en-GB" dirty="0"/>
              <a:t> of April 2020 and by the end of April, Zoom’s global usage had jumped 30-fold from the start of the month, so we were in on the ground floor as it were.</a:t>
            </a:r>
          </a:p>
          <a:p>
            <a:pPr marL="171450" lvl="0" indent="-171450">
              <a:buFontTx/>
              <a:buChar char="-"/>
            </a:pPr>
            <a:r>
              <a:rPr lang="en-GB" dirty="0"/>
              <a:t>The virtual club nights proved very popular, especially during the first lockdown so the committee immediately agreed to move to a paid ‘Pro’ plan to avoid the 40 minute restriction on meeting length.</a:t>
            </a:r>
          </a:p>
          <a:p>
            <a:pPr marL="628650" lvl="1" indent="-171450">
              <a:buFontTx/>
              <a:buChar char="-"/>
            </a:pPr>
            <a:r>
              <a:rPr lang="en-GB" dirty="0"/>
              <a:t>Zoom did offer free unlimited meetings for the first few attempts to reel us in, and we overran 40 minutes every time.</a:t>
            </a:r>
          </a:p>
          <a:p>
            <a:pPr marL="628650" lvl="1" indent="-171450">
              <a:buFontTx/>
              <a:buChar char="-"/>
            </a:pPr>
            <a:r>
              <a:rPr lang="en-GB" dirty="0"/>
              <a:t>We moved to an annual plan in July to save money once it became clear this crisis was going to run and run.</a:t>
            </a:r>
          </a:p>
          <a:p>
            <a:pPr marL="171450" lvl="0" indent="-171450">
              <a:buFontTx/>
              <a:buChar char="-"/>
            </a:pPr>
            <a:r>
              <a:rPr lang="en-GB" dirty="0"/>
              <a:t>Whilst we didn’t have a formal discussion about alternatives to Zoom, those involved did rule out the others for good reasons:</a:t>
            </a:r>
          </a:p>
          <a:p>
            <a:pPr marL="628650" lvl="1" indent="-171450">
              <a:buFontTx/>
              <a:buChar char="-"/>
            </a:pPr>
            <a:r>
              <a:rPr lang="en-GB" dirty="0"/>
              <a:t>Skype had been around for many years, but it is very unreliable in terms of call quality, with frequent sound and video glitches and call drops. Whilst it is free, it is only really suitable for small groups, it needs to be installed (with attendant troubleshooting) and people have to register accounts, etc.</a:t>
            </a:r>
          </a:p>
          <a:p>
            <a:pPr marL="628650" lvl="1" indent="-171450">
              <a:buFontTx/>
              <a:buChar char="-"/>
            </a:pPr>
            <a:r>
              <a:rPr lang="en-GB" dirty="0"/>
              <a:t>Microsoft Teams is sort of Skype on Steroids, but it is even more complicated to register for as an individual (though easier for large public webinars, etc.) Bear in mind that at the start of the crisis, it was not unlimited or free with Microsoft being forced to play catch-up with Zoom since. Ask pretty much anyone who has to </a:t>
            </a:r>
            <a:r>
              <a:rPr lang="en-GB"/>
              <a:t>use Skype </a:t>
            </a:r>
            <a:r>
              <a:rPr lang="en-GB" dirty="0"/>
              <a:t>in a corporate environment and they’ll tell you they hate it and wish they could use Zoom instead.</a:t>
            </a:r>
          </a:p>
          <a:p>
            <a:pPr marL="628650" lvl="1" indent="-171450">
              <a:buFontTx/>
              <a:buChar char="-"/>
            </a:pPr>
            <a:r>
              <a:rPr lang="en-GB" dirty="0"/>
              <a:t>Google Meet was not widely used and Facebook Rooms came late to the party as a response to Zoom, and again people need to register for accounts (which in the case of Facebook people know come with all sorts of privacy concerns).</a:t>
            </a:r>
          </a:p>
          <a:p>
            <a:pPr marL="628650" lvl="1" indent="-171450">
              <a:buFontTx/>
              <a:buChar char="-"/>
            </a:pPr>
            <a:endParaRPr lang="en-GB" dirty="0"/>
          </a:p>
        </p:txBody>
      </p:sp>
      <p:sp>
        <p:nvSpPr>
          <p:cNvPr id="4" name="Slide Number Placeholder 3"/>
          <p:cNvSpPr>
            <a:spLocks noGrp="1"/>
          </p:cNvSpPr>
          <p:nvPr>
            <p:ph type="sldNum" sz="quarter" idx="5"/>
          </p:nvPr>
        </p:nvSpPr>
        <p:spPr/>
        <p:txBody>
          <a:bodyPr/>
          <a:lstStyle/>
          <a:p>
            <a:fld id="{BD1342A3-14D5-45B9-A9CB-0B3864C9147E}" type="slidenum">
              <a:rPr lang="en-GB" smtClean="0"/>
              <a:t>7</a:t>
            </a:fld>
            <a:endParaRPr lang="en-GB"/>
          </a:p>
        </p:txBody>
      </p:sp>
    </p:spTree>
    <p:extLst>
      <p:ext uri="{BB962C8B-B14F-4D97-AF65-F5344CB8AC3E}">
        <p14:creationId xmlns:p14="http://schemas.microsoft.com/office/powerpoint/2010/main" val="1016359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CLARE</a:t>
            </a:r>
          </a:p>
          <a:p>
            <a:pPr marL="171450" indent="-171450">
              <a:buFontTx/>
              <a:buChar char="-"/>
            </a:pPr>
            <a:r>
              <a:rPr lang="en-GB" dirty="0"/>
              <a:t>With the membership we have used Zoom for three main types of event:</a:t>
            </a:r>
          </a:p>
          <a:p>
            <a:pPr marL="171450" indent="-171450">
              <a:buFontTx/>
              <a:buChar char="-"/>
            </a:pPr>
            <a:r>
              <a:rPr lang="en-GB" dirty="0"/>
              <a:t>We have replaced our regular Thursday night at the observatory with an online ‘Club Night’.</a:t>
            </a:r>
          </a:p>
          <a:p>
            <a:pPr marL="628650" lvl="1" indent="-171450">
              <a:buFontTx/>
              <a:buChar char="-"/>
            </a:pPr>
            <a:r>
              <a:rPr lang="en-GB" dirty="0"/>
              <a:t>This is an informal event without an agenda. People just turn up for a chat for an hour or two, sometimes longer.</a:t>
            </a:r>
          </a:p>
          <a:p>
            <a:pPr marL="628650" lvl="1" indent="-171450">
              <a:buFontTx/>
              <a:buChar char="-"/>
            </a:pPr>
            <a:r>
              <a:rPr lang="en-GB" dirty="0"/>
              <a:t>There is a bit of discussion about astronomy, and if a new member joins, existing members do make an effort to engage them – ask about their experience, what they want to learn, offer help and advice and answer questions.</a:t>
            </a:r>
          </a:p>
          <a:p>
            <a:pPr marL="628650" lvl="1" indent="-171450">
              <a:buFontTx/>
              <a:buChar char="-"/>
            </a:pPr>
            <a:r>
              <a:rPr lang="en-GB" dirty="0"/>
              <a:t>There is an awful lot of random social discussion across a wide variety of topics each week, everything from cake making, good TV shows, counting the snails in your garden by painting numbers on their shells, etc.</a:t>
            </a:r>
          </a:p>
          <a:p>
            <a:pPr marL="628650" lvl="1" indent="-171450">
              <a:buFontTx/>
              <a:buChar char="-"/>
            </a:pPr>
            <a:r>
              <a:rPr lang="en-GB" dirty="0"/>
              <a:t>The meetings aren’t ‘chaired’ as such, but the society account which hosts the meeting is managed by a couple of individuals. Usually the only intervention required is to mute someone where they are having a side-chat with someone physically at their end and not realising they are preventing others from speaking/hearing.</a:t>
            </a:r>
          </a:p>
          <a:p>
            <a:pPr marL="628650" lvl="1" indent="-171450">
              <a:buFontTx/>
              <a:buChar char="-"/>
            </a:pPr>
            <a:r>
              <a:rPr lang="en-GB" dirty="0"/>
              <a:t>We do have some fundamental standard of behaviour expected in our members in our constitution but fortunately our members are pretty aware of the different sensibilities of those in the Zoom meeting and respectful of the boundaries of appropriate behaviour.</a:t>
            </a:r>
          </a:p>
          <a:p>
            <a:pPr marL="171450" lvl="0" indent="-171450">
              <a:buFontTx/>
              <a:buChar char="-"/>
            </a:pPr>
            <a:r>
              <a:rPr lang="en-GB" dirty="0"/>
              <a:t>During the brief interlude when it was possible to have limited attendance at our observatory (in line with </a:t>
            </a:r>
            <a:r>
              <a:rPr lang="en-GB" dirty="0" err="1"/>
              <a:t>Covid</a:t>
            </a:r>
            <a:r>
              <a:rPr lang="en-GB" dirty="0"/>
              <a:t> guidelines) we have run mixed online/in-person club night with the observatory attending the meeting.</a:t>
            </a:r>
          </a:p>
          <a:p>
            <a:pPr marL="628650" lvl="1" indent="-171450">
              <a:buFontTx/>
              <a:buChar char="-"/>
            </a:pPr>
            <a:r>
              <a:rPr lang="en-GB" dirty="0"/>
              <a:t>This has allowed new members to get virtual tours of the observatory upon joining.</a:t>
            </a:r>
          </a:p>
          <a:p>
            <a:pPr marL="171450" lvl="0" indent="-171450">
              <a:buFontTx/>
              <a:buChar char="-"/>
            </a:pPr>
            <a:r>
              <a:rPr lang="en-GB" dirty="0"/>
              <a:t>We also run committee meetings via Zoom, usually starting the Thursday club night a bit earlier with formal section so members can attend</a:t>
            </a:r>
          </a:p>
          <a:p>
            <a:pPr marL="171450" lvl="0" indent="-171450">
              <a:buFontTx/>
              <a:buChar char="-"/>
            </a:pPr>
            <a:r>
              <a:rPr lang="en-GB" dirty="0"/>
              <a:t>We have run several of the dreaded ‘Zoom Quizzes’ through 2020, usually to replace the big social events in our calendar such as our annual Perseids meeting and our Christmas party.</a:t>
            </a:r>
          </a:p>
          <a:p>
            <a:pPr marL="628650" lvl="1" indent="-171450">
              <a:buFontTx/>
              <a:buChar char="-"/>
            </a:pPr>
            <a:r>
              <a:rPr lang="en-GB" dirty="0"/>
              <a:t>These have actually proved very popular but we don’t run them too often as they take a lot of preparation and people do suffer ‘Quiz Fatigue’ as lots of people run them for friends and family.</a:t>
            </a:r>
          </a:p>
          <a:p>
            <a:pPr marL="628650" lvl="1" indent="-171450">
              <a:buFontTx/>
              <a:buChar char="-"/>
            </a:pPr>
            <a:r>
              <a:rPr lang="en-GB" dirty="0"/>
              <a:t>They have been very worthwhile though as we’ve had lots of members attend who don’t take part in the other events we run online.</a:t>
            </a:r>
          </a:p>
          <a:p>
            <a:pPr marL="628650" lvl="1" indent="-171450">
              <a:buFontTx/>
              <a:buChar char="-"/>
            </a:pPr>
            <a:r>
              <a:rPr lang="en-GB" dirty="0"/>
              <a:t>We use a free web site and app called </a:t>
            </a:r>
            <a:r>
              <a:rPr lang="en-GB" dirty="0" err="1"/>
              <a:t>vevox</a:t>
            </a:r>
            <a:r>
              <a:rPr lang="en-GB" dirty="0"/>
              <a:t> which allows the creation of a series of multiple choice questions for people to view and answer. It makes the logistics of running the quiz much easier and keeps track of scores.</a:t>
            </a:r>
          </a:p>
          <a:p>
            <a:pPr marL="628650" lvl="1" indent="-171450">
              <a:buFontTx/>
              <a:buChar char="-"/>
            </a:pPr>
            <a:r>
              <a:rPr lang="en-GB" dirty="0"/>
              <a:t>We can get through about 60 questions in an hour and a half with plenty of time for breaks and interjections, and people have had great fun.</a:t>
            </a:r>
          </a:p>
          <a:p>
            <a:pPr marL="171450" lvl="0" indent="-171450">
              <a:buFontTx/>
              <a:buChar char="-"/>
            </a:pPr>
            <a:r>
              <a:rPr lang="en-GB" dirty="0"/>
              <a:t>Towards the end of April there was a request from several members for help getting started with Astro-imaging.</a:t>
            </a:r>
          </a:p>
          <a:p>
            <a:pPr marL="628650" lvl="1" indent="-171450">
              <a:buFontTx/>
              <a:buChar char="-"/>
            </a:pPr>
            <a:r>
              <a:rPr lang="en-GB" dirty="0"/>
              <a:t>We started an ‘Imaging Wednesdays’ group which meets most weeks.</a:t>
            </a:r>
          </a:p>
          <a:p>
            <a:pPr marL="628650" lvl="1" indent="-171450">
              <a:buFontTx/>
              <a:buChar char="-"/>
            </a:pPr>
            <a:r>
              <a:rPr lang="en-GB" dirty="0"/>
              <a:t>This was deliberately structured as a ‘self-help’ group, not as a series of formal talks or masterclasses.</a:t>
            </a:r>
          </a:p>
          <a:p>
            <a:pPr marL="628650" lvl="1" indent="-171450">
              <a:buFontTx/>
              <a:buChar char="-"/>
            </a:pPr>
            <a:r>
              <a:rPr lang="en-GB" dirty="0"/>
              <a:t>In reality a lot of the work running our online events falls on a small number of the ‘usual suspects’, and facilitating a self-help group reduces the workload and forces/encourages others to get involved.</a:t>
            </a:r>
          </a:p>
          <a:p>
            <a:pPr marL="628650" lvl="1" indent="-171450">
              <a:buFontTx/>
              <a:buChar char="-"/>
            </a:pPr>
            <a:r>
              <a:rPr lang="en-GB" dirty="0"/>
              <a:t>We’ve turned a number of complete novices and beginners in to quite proficient imagers in the past nine months, largely through the power of encouragement, sharing stories and offering advice – no PowerPoint involved.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Following further requests from members, we are now working towards an “introduction to astronomy” group similar to the above.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We surveyed the membership and potential volunteers as to what they wanted or could do, how and when, etc. using Survey Monkey.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dirty="0"/>
              <a:t>Clear it’s going to need a bit more preparation ahead of each meeting, but again trying to encourage more than ‘the usual suspects’ to get involved.</a:t>
            </a:r>
          </a:p>
          <a:p>
            <a:pPr marL="171450" lvl="0" indent="-171450">
              <a:buFontTx/>
              <a:buChar char="-"/>
            </a:pPr>
            <a:endParaRPr lang="en-GB" dirty="0"/>
          </a:p>
        </p:txBody>
      </p:sp>
      <p:sp>
        <p:nvSpPr>
          <p:cNvPr id="4" name="Slide Number Placeholder 3"/>
          <p:cNvSpPr>
            <a:spLocks noGrp="1"/>
          </p:cNvSpPr>
          <p:nvPr>
            <p:ph type="sldNum" sz="quarter" idx="5"/>
          </p:nvPr>
        </p:nvSpPr>
        <p:spPr/>
        <p:txBody>
          <a:bodyPr/>
          <a:lstStyle/>
          <a:p>
            <a:fld id="{BD1342A3-14D5-45B9-A9CB-0B3864C9147E}" type="slidenum">
              <a:rPr lang="en-GB" smtClean="0"/>
              <a:t>8</a:t>
            </a:fld>
            <a:endParaRPr lang="en-GB"/>
          </a:p>
        </p:txBody>
      </p:sp>
    </p:spTree>
    <p:extLst>
      <p:ext uri="{BB962C8B-B14F-4D97-AF65-F5344CB8AC3E}">
        <p14:creationId xmlns:p14="http://schemas.microsoft.com/office/powerpoint/2010/main" val="3407184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IAN</a:t>
            </a:r>
          </a:p>
          <a:p>
            <a:pPr marL="171450" indent="-171450">
              <a:buFontTx/>
              <a:buChar char="-"/>
            </a:pPr>
            <a:r>
              <a:rPr lang="en-GB" dirty="0"/>
              <a:t>For public outreach we looked at our options for running events</a:t>
            </a:r>
          </a:p>
          <a:p>
            <a:pPr marL="628650" lvl="1" indent="-171450">
              <a:buFontTx/>
              <a:buChar char="-"/>
            </a:pPr>
            <a:r>
              <a:rPr lang="en-GB" dirty="0"/>
              <a:t>We considered Zoom’s Webinar subscription but ruled it out as too expensive given that we were unlikely to run lots of events.</a:t>
            </a:r>
          </a:p>
          <a:p>
            <a:pPr marL="628650" lvl="1" indent="-171450">
              <a:buFontTx/>
              <a:buChar char="-"/>
            </a:pPr>
            <a:r>
              <a:rPr lang="en-GB" dirty="0"/>
              <a:t>We had used both Facebook live and YouTube for previous live observing events.</a:t>
            </a:r>
          </a:p>
          <a:p>
            <a:pPr marL="628650" lvl="1" indent="-171450">
              <a:buFontTx/>
              <a:buChar char="-"/>
            </a:pPr>
            <a:r>
              <a:rPr lang="en-GB" dirty="0"/>
              <a:t>We settled on YouTube as our primary route to the public as there is no cost, the public does not need to sign up, etc.</a:t>
            </a:r>
          </a:p>
          <a:p>
            <a:pPr marL="171450" lvl="0" indent="-171450">
              <a:buFontTx/>
              <a:buChar char="-"/>
            </a:pPr>
            <a:r>
              <a:rPr lang="en-GB" dirty="0"/>
              <a:t>For events such as talks YouTube can work well in conjunction with our existing Zoom Pro subscription</a:t>
            </a:r>
          </a:p>
          <a:p>
            <a:pPr marL="628650" lvl="1" indent="-171450">
              <a:buFontTx/>
              <a:buChar char="-"/>
            </a:pPr>
            <a:r>
              <a:rPr lang="en-GB" dirty="0"/>
              <a:t>The presenter simply needs to start presenting the PowerPoint on their screen and then use the Zoom “Share Screen” option to share the presentation (not the PowerPoint window)</a:t>
            </a:r>
          </a:p>
          <a:p>
            <a:pPr marL="628650" lvl="1" indent="-171450">
              <a:buFontTx/>
              <a:buChar char="-"/>
            </a:pPr>
            <a:r>
              <a:rPr lang="en-GB" dirty="0"/>
              <a:t>The presenter will find it easier if they have a multi-monitor setup on their screen – alternatively the meeting host can share the PowerPoint, but then the presenter needs to use the by now familiar “Next Slide Please” instruction!</a:t>
            </a:r>
          </a:p>
          <a:p>
            <a:pPr marL="628650" lvl="1" indent="-171450">
              <a:buFontTx/>
              <a:buChar char="-"/>
            </a:pPr>
            <a:r>
              <a:rPr lang="en-GB" dirty="0"/>
              <a:t>Members can attend the Zoom as normal, BUT they need to keep their microphones and video off to avoid appearing in the live stream – we briefed people in emails and at the start of the meeting before starting live stream – this is one place where Zoom Webinar is better</a:t>
            </a:r>
          </a:p>
          <a:p>
            <a:pPr marL="628650" lvl="1" indent="-171450">
              <a:buFontTx/>
              <a:buChar char="-"/>
            </a:pPr>
            <a:r>
              <a:rPr lang="en-GB" dirty="0"/>
              <a:t>It is then possible to simultaneously stream the meeting to your YouTube channel</a:t>
            </a:r>
          </a:p>
          <a:p>
            <a:pPr marL="171450" lvl="0" indent="-171450">
              <a:buFontTx/>
              <a:buChar char="-"/>
            </a:pPr>
            <a:r>
              <a:rPr lang="en-GB" dirty="0"/>
              <a:t>The process is a bit convoluted and this is coming from an IT professional</a:t>
            </a:r>
          </a:p>
          <a:p>
            <a:pPr marL="628650" lvl="1" indent="-171450">
              <a:buFontTx/>
              <a:buChar char="-"/>
            </a:pPr>
            <a:r>
              <a:rPr lang="en-GB" dirty="0"/>
              <a:t>First you need to enable live streaming in your Zoom account’s settings (under “In Meeting (Advanced)” section).</a:t>
            </a:r>
          </a:p>
          <a:p>
            <a:pPr marL="628650" lvl="1" indent="-171450">
              <a:buFontTx/>
              <a:buChar char="-"/>
            </a:pPr>
            <a:r>
              <a:rPr lang="en-GB" dirty="0"/>
              <a:t>Next you need to schedule a live stream for the appropriate date and time in your existing YouTube channel.</a:t>
            </a:r>
          </a:p>
          <a:p>
            <a:pPr marL="628650" lvl="1" indent="-171450">
              <a:buFontTx/>
              <a:buChar char="-"/>
            </a:pPr>
            <a:r>
              <a:rPr lang="en-GB" dirty="0"/>
              <a:t>Then you need to schedule your Zoom meeting, and add the YouTube live stream details the ‘Live Streaming’ section that should appear at the bottom of the meeting details in your Zoom account.</a:t>
            </a:r>
          </a:p>
          <a:p>
            <a:pPr marL="628650" lvl="1" indent="-171450">
              <a:buFontTx/>
              <a:buChar char="-"/>
            </a:pPr>
            <a:r>
              <a:rPr lang="en-GB" dirty="0"/>
              <a:t>One tip is to use the “Live (Custom Live Streaming Service)” settings rather than the specific “YouTube” settings</a:t>
            </a:r>
          </a:p>
          <a:p>
            <a:pPr marL="628650" lvl="1" indent="-171450">
              <a:buFontTx/>
              <a:buChar char="-"/>
            </a:pPr>
            <a:r>
              <a:rPr lang="en-GB" dirty="0"/>
              <a:t>Finally when you have started your Zoom meeting, you go to “More” and select “Live On Custom Streaming Service” to start the actual stream on YouTube</a:t>
            </a:r>
          </a:p>
          <a:p>
            <a:pPr marL="171450" lvl="0" indent="-171450">
              <a:buFontTx/>
              <a:buChar char="-"/>
            </a:pPr>
            <a:r>
              <a:rPr lang="en-GB" dirty="0"/>
              <a:t>My advice is to set up some practice YouTube live streams and Zoom meetings and rehearse until it works and you are confident on linking and starting/stopping scheduled Zoom meetings and Scheduled YouTube streams. </a:t>
            </a:r>
          </a:p>
          <a:p>
            <a:pPr marL="628650" lvl="1" indent="-171450">
              <a:buFontTx/>
              <a:buChar char="-"/>
            </a:pPr>
            <a:r>
              <a:rPr lang="en-GB" dirty="0"/>
              <a:t>The process works well once you get it set up right, but it’s really not obvious or easy as to how to set it up.</a:t>
            </a:r>
          </a:p>
          <a:p>
            <a:pPr marL="628650" lvl="1" indent="-171450">
              <a:buFontTx/>
              <a:buChar char="-"/>
            </a:pPr>
            <a:r>
              <a:rPr lang="en-GB" dirty="0"/>
              <a:t>Bear in mind that the YouTube live stream will always be many seconds behind the live Zoom meeting so wait a bit for your face to appear after starting the stream before your start speaking to be sure it is running.</a:t>
            </a:r>
          </a:p>
          <a:p>
            <a:pPr marL="628650" lvl="1" indent="-171450">
              <a:buFontTx/>
              <a:buChar char="-"/>
            </a:pPr>
            <a:r>
              <a:rPr lang="en-GB" dirty="0"/>
              <a:t>If you have an assistant who can monitor both on a different device that will let you know when you have it right.</a:t>
            </a:r>
          </a:p>
          <a:p>
            <a:pPr marL="171450" lvl="0" indent="-171450">
              <a:buFontTx/>
              <a:buChar char="-"/>
            </a:pPr>
            <a:r>
              <a:rPr lang="en-GB" dirty="0"/>
              <a:t>We have run several talks in 2020 via Zoom and also via Zoom and YouTube.</a:t>
            </a:r>
          </a:p>
          <a:p>
            <a:pPr marL="628650" lvl="1" indent="-171450">
              <a:buFontTx/>
              <a:buChar char="-"/>
            </a:pPr>
            <a:r>
              <a:rPr lang="en-GB" dirty="0"/>
              <a:t>If you’re using a speaker who has not been through the process before, definitely ask them to rehearse with you ahead of time. We’ve attended some other events where the speak has struggled with the technology.</a:t>
            </a:r>
          </a:p>
          <a:p>
            <a:pPr marL="628650" lvl="1" indent="-171450">
              <a:buFontTx/>
              <a:buChar char="-"/>
            </a:pPr>
            <a:r>
              <a:rPr lang="en-GB" dirty="0"/>
              <a:t>Always have a “Plan B” – we’ve only cancelled one event this year (due to speaker having an Internet outage), but another where the speaker was unable to attend last-minute.</a:t>
            </a:r>
          </a:p>
          <a:p>
            <a:pPr marL="628650" lvl="1" indent="-171450">
              <a:buFontTx/>
              <a:buChar char="-"/>
            </a:pPr>
            <a:r>
              <a:rPr lang="en-GB" dirty="0"/>
              <a:t>A pre-recorded YouTube of the talk may be an option, or have a standby (member) speaker who can step in.</a:t>
            </a:r>
          </a:p>
          <a:p>
            <a:pPr marL="171450" lvl="0" indent="-171450">
              <a:buFontTx/>
              <a:buChar char="-"/>
            </a:pPr>
            <a:r>
              <a:rPr lang="en-GB" dirty="0"/>
              <a:t>The one thing we haven’t done enough of is finding more external speakers.</a:t>
            </a:r>
          </a:p>
          <a:p>
            <a:pPr marL="628650" lvl="1" indent="-171450">
              <a:buFontTx/>
              <a:buChar char="-"/>
            </a:pPr>
            <a:r>
              <a:rPr lang="en-GB" dirty="0"/>
              <a:t>At the start of the crisis we found many were reluctant to do online talks as they were unfamiliar with the technology or wanted to preserve their IP.</a:t>
            </a:r>
          </a:p>
          <a:p>
            <a:pPr marL="457200" lvl="1" indent="0">
              <a:buFontTx/>
              <a:buNone/>
            </a:pPr>
            <a:endParaRPr lang="en-GB" dirty="0"/>
          </a:p>
        </p:txBody>
      </p:sp>
      <p:sp>
        <p:nvSpPr>
          <p:cNvPr id="4" name="Slide Number Placeholder 3"/>
          <p:cNvSpPr>
            <a:spLocks noGrp="1"/>
          </p:cNvSpPr>
          <p:nvPr>
            <p:ph type="sldNum" sz="quarter" idx="5"/>
          </p:nvPr>
        </p:nvSpPr>
        <p:spPr/>
        <p:txBody>
          <a:bodyPr/>
          <a:lstStyle/>
          <a:p>
            <a:fld id="{BD1342A3-14D5-45B9-A9CB-0B3864C9147E}" type="slidenum">
              <a:rPr lang="en-GB" smtClean="0"/>
              <a:t>9</a:t>
            </a:fld>
            <a:endParaRPr lang="en-GB"/>
          </a:p>
        </p:txBody>
      </p:sp>
    </p:spTree>
    <p:extLst>
      <p:ext uri="{BB962C8B-B14F-4D97-AF65-F5344CB8AC3E}">
        <p14:creationId xmlns:p14="http://schemas.microsoft.com/office/powerpoint/2010/main" val="16899316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491" y="1828800"/>
            <a:ext cx="8231744"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490" y="4800600"/>
            <a:ext cx="8231744"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208244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1/7/2021</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10866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794" y="381001"/>
            <a:ext cx="1524398"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809" y="381001"/>
            <a:ext cx="7393324"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1/7/2021</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9054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1/7/2021</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23040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891" y="2514600"/>
            <a:ext cx="8694663"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491" y="5410201"/>
            <a:ext cx="8689596"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1/7/2021</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98402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5174" y="1905001"/>
            <a:ext cx="442075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30806" y="1905001"/>
            <a:ext cx="4420751"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1/7/2021</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0102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808" y="1905000"/>
            <a:ext cx="441770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808" y="2743201"/>
            <a:ext cx="441770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51489" y="1905000"/>
            <a:ext cx="441770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51489" y="2743201"/>
            <a:ext cx="441770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1/7/2021</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2776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1/7/2021</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94900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1/7/2021</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8783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879" y="1905000"/>
            <a:ext cx="3597544"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491" y="4648200"/>
            <a:ext cx="3582332"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952704" y="685800"/>
            <a:ext cx="6402467"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1/7/2021</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76577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879" y="1905000"/>
            <a:ext cx="3597544"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491" y="4648200"/>
            <a:ext cx="3582332"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2704" y="685800"/>
            <a:ext cx="6402466"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1/7/2021</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76923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810" y="381000"/>
            <a:ext cx="9146383"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810" y="1904999"/>
            <a:ext cx="9136770" cy="41148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810" y="6400800"/>
            <a:ext cx="6554906"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8565" y="6400800"/>
            <a:ext cx="1449767"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1/7/2021</a:t>
            </a:fld>
            <a:endParaRPr lang="en-US"/>
          </a:p>
        </p:txBody>
      </p:sp>
      <p:sp>
        <p:nvSpPr>
          <p:cNvPr id="6" name="Slide Number Placeholder 5"/>
          <p:cNvSpPr>
            <a:spLocks noGrp="1"/>
          </p:cNvSpPr>
          <p:nvPr>
            <p:ph type="sldNum" sz="quarter" idx="4"/>
          </p:nvPr>
        </p:nvSpPr>
        <p:spPr>
          <a:xfrm>
            <a:off x="9830772" y="6400800"/>
            <a:ext cx="83841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6504163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5400" dirty="0"/>
              <a:t>Online Outreach</a:t>
            </a:r>
          </a:p>
        </p:txBody>
      </p:sp>
      <p:sp>
        <p:nvSpPr>
          <p:cNvPr id="4" name="Subtitle 3"/>
          <p:cNvSpPr>
            <a:spLocks noGrp="1"/>
          </p:cNvSpPr>
          <p:nvPr>
            <p:ph type="subTitle" idx="1"/>
          </p:nvPr>
        </p:nvSpPr>
        <p:spPr/>
        <p:txBody>
          <a:bodyPr/>
          <a:lstStyle/>
          <a:p>
            <a:r>
              <a:rPr lang="it-IT" dirty="0"/>
              <a:t>James Hannan, Clare Lauwerys, Ian Lauwerys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456" y="1752600"/>
            <a:ext cx="8352928" cy="1777219"/>
          </a:xfrm>
          <a:prstGeom prst="rect">
            <a:avLst/>
          </a:prstGeom>
        </p:spPr>
      </p:pic>
      <p:grpSp>
        <p:nvGrpSpPr>
          <p:cNvPr id="6" name="Group 2">
            <a:extLst>
              <a:ext uri="{FF2B5EF4-FFF2-40B4-BE49-F238E27FC236}">
                <a16:creationId xmlns:a16="http://schemas.microsoft.com/office/drawing/2014/main" id="{42E696AA-AA45-49D0-8742-CE3AB6856EFA}"/>
              </a:ext>
            </a:extLst>
          </p:cNvPr>
          <p:cNvGrpSpPr>
            <a:grpSpLocks/>
          </p:cNvGrpSpPr>
          <p:nvPr/>
        </p:nvGrpSpPr>
        <p:grpSpPr bwMode="auto">
          <a:xfrm>
            <a:off x="1065498" y="5560422"/>
            <a:ext cx="5249341" cy="918755"/>
            <a:chOff x="110496878" y="114289871"/>
            <a:chExt cx="5249255" cy="917525"/>
          </a:xfrm>
        </p:grpSpPr>
        <p:pic>
          <p:nvPicPr>
            <p:cNvPr id="4099" name="Picture 3">
              <a:extLst>
                <a:ext uri="{FF2B5EF4-FFF2-40B4-BE49-F238E27FC236}">
                  <a16:creationId xmlns:a16="http://schemas.microsoft.com/office/drawing/2014/main" id="{8BA49145-0DF6-442F-A0B3-A05384432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93446" y="114392514"/>
              <a:ext cx="360000" cy="360000"/>
            </a:xfrm>
            <a:prstGeom prst="rect">
              <a:avLst/>
            </a:prstGeom>
            <a:noFill/>
            <a:ln>
              <a:noFill/>
            </a:ln>
            <a:effectLst/>
            <a:extLst>
              <a:ext uri="{909E8E84-426E-40DD-AFC4-6F175D3DCCD1}">
                <a14:hiddenFill xmlns:a14="http://schemas.microsoft.com/office/drawing/2010/main">
                  <a:solidFill>
                    <a:srgbClr val="2666F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 Box 4">
              <a:extLst>
                <a:ext uri="{FF2B5EF4-FFF2-40B4-BE49-F238E27FC236}">
                  <a16:creationId xmlns:a16="http://schemas.microsoft.com/office/drawing/2014/main" id="{291C5997-2606-4EBB-8C0A-9B4FF43BEB32}"/>
                </a:ext>
              </a:extLst>
            </p:cNvPr>
            <p:cNvSpPr txBox="1">
              <a:spLocks noChangeArrowheads="1"/>
            </p:cNvSpPr>
            <p:nvPr/>
          </p:nvSpPr>
          <p:spPr bwMode="auto">
            <a:xfrm>
              <a:off x="111796025" y="114289871"/>
              <a:ext cx="3321258" cy="315530"/>
            </a:xfrm>
            <a:prstGeom prst="rect">
              <a:avLst/>
            </a:prstGeom>
            <a:noFill/>
            <a:ln>
              <a:noFill/>
            </a:ln>
            <a:effectLst/>
            <a:extLst>
              <a:ext uri="{909E8E84-426E-40DD-AFC4-6F175D3DCCD1}">
                <a14:hiddenFill xmlns:a14="http://schemas.microsoft.com/office/drawing/2010/main">
                  <a:solidFill>
                    <a:srgbClr val="2666F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ED7D31"/>
                  </a:solidFill>
                  <a:effectLst/>
                  <a:latin typeface="Source Sans Pro Black" panose="020B0803030403020204" pitchFamily="34" charset="0"/>
                </a:rPr>
                <a:t>@northessexastro</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4101" name="Picture 5">
              <a:extLst>
                <a:ext uri="{FF2B5EF4-FFF2-40B4-BE49-F238E27FC236}">
                  <a16:creationId xmlns:a16="http://schemas.microsoft.com/office/drawing/2014/main" id="{4019233A-A672-4868-8A7A-26F8F312DF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770" t="15565" r="16164" b="14967"/>
            <a:stretch>
              <a:fillRect/>
            </a:stretch>
          </p:blipFill>
          <p:spPr bwMode="auto">
            <a:xfrm>
              <a:off x="111005962" y="114394053"/>
              <a:ext cx="360000" cy="356923"/>
            </a:xfrm>
            <a:prstGeom prst="rect">
              <a:avLst/>
            </a:prstGeom>
            <a:noFill/>
            <a:ln>
              <a:noFill/>
            </a:ln>
            <a:effectLst/>
            <a:extLst>
              <a:ext uri="{909E8E84-426E-40DD-AFC4-6F175D3DCCD1}">
                <a14:hiddenFill xmlns:a14="http://schemas.microsoft.com/office/drawing/2010/main">
                  <a:solidFill>
                    <a:srgbClr val="2666F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102" name="Picture 6">
              <a:extLst>
                <a:ext uri="{FF2B5EF4-FFF2-40B4-BE49-F238E27FC236}">
                  <a16:creationId xmlns:a16="http://schemas.microsoft.com/office/drawing/2014/main" id="{5C2A8BC3-A249-4D21-BAEB-ADA9ABC51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24829" y="114392514"/>
              <a:ext cx="360000" cy="360000"/>
            </a:xfrm>
            <a:prstGeom prst="rect">
              <a:avLst/>
            </a:prstGeom>
            <a:noFill/>
            <a:ln>
              <a:noFill/>
            </a:ln>
            <a:effectLst/>
            <a:extLst>
              <a:ext uri="{909E8E84-426E-40DD-AFC4-6F175D3DCCD1}">
                <a14:hiddenFill xmlns:a14="http://schemas.microsoft.com/office/drawing/2010/main">
                  <a:solidFill>
                    <a:srgbClr val="2666F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ext Box 7">
              <a:extLst>
                <a:ext uri="{FF2B5EF4-FFF2-40B4-BE49-F238E27FC236}">
                  <a16:creationId xmlns:a16="http://schemas.microsoft.com/office/drawing/2014/main" id="{B4804266-4E82-46A2-B2BD-99C5A9CE373D}"/>
                </a:ext>
              </a:extLst>
            </p:cNvPr>
            <p:cNvSpPr txBox="1">
              <a:spLocks noChangeArrowheads="1"/>
            </p:cNvSpPr>
            <p:nvPr/>
          </p:nvSpPr>
          <p:spPr bwMode="auto">
            <a:xfrm>
              <a:off x="111020875" y="114720108"/>
              <a:ext cx="4725258" cy="315530"/>
            </a:xfrm>
            <a:prstGeom prst="rect">
              <a:avLst/>
            </a:prstGeom>
            <a:noFill/>
            <a:ln>
              <a:noFill/>
            </a:ln>
            <a:effectLst/>
            <a:extLst>
              <a:ext uri="{909E8E84-426E-40DD-AFC4-6F175D3DCCD1}">
                <a14:hiddenFill xmlns:a14="http://schemas.microsoft.com/office/drawing/2010/main">
                  <a:solidFill>
                    <a:srgbClr val="2666F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ED7D31"/>
                  </a:solidFill>
                  <a:effectLst/>
                  <a:latin typeface="Source Sans Pro Black" panose="020B0803030403020204" pitchFamily="34" charset="0"/>
                </a:rPr>
                <a:t>www.northessexastro.co.uk</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9" name="Text Box 8">
              <a:extLst>
                <a:ext uri="{FF2B5EF4-FFF2-40B4-BE49-F238E27FC236}">
                  <a16:creationId xmlns:a16="http://schemas.microsoft.com/office/drawing/2014/main" id="{803E4107-3285-471D-9FB2-9C024CF03E68}"/>
                </a:ext>
              </a:extLst>
            </p:cNvPr>
            <p:cNvSpPr txBox="1">
              <a:spLocks noChangeArrowheads="1"/>
            </p:cNvSpPr>
            <p:nvPr/>
          </p:nvSpPr>
          <p:spPr bwMode="auto">
            <a:xfrm>
              <a:off x="110496878" y="114720051"/>
              <a:ext cx="550803" cy="487345"/>
            </a:xfrm>
            <a:prstGeom prst="rect">
              <a:avLst/>
            </a:prstGeom>
            <a:noFill/>
            <a:ln>
              <a:noFill/>
            </a:ln>
            <a:effectLst/>
            <a:extLst>
              <a:ext uri="{909E8E84-426E-40DD-AFC4-6F175D3DCCD1}">
                <a14:hiddenFill xmlns:a14="http://schemas.microsoft.com/office/drawing/2010/main">
                  <a:solidFill>
                    <a:srgbClr val="2666FD"/>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900" b="0" i="0" u="none" strike="noStrike" cap="none" normalizeH="0" baseline="0" noProof="1">
                  <a:ln>
                    <a:noFill/>
                  </a:ln>
                  <a:solidFill>
                    <a:srgbClr val="FFFFFF"/>
                  </a:solidFill>
                  <a:effectLst/>
                  <a:latin typeface="Webdings" panose="05030102010509060703" pitchFamily="18" charset="2"/>
                </a:rPr>
                <a:t>ü</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3F20-4299-47D3-B563-4C377D13C585}"/>
              </a:ext>
            </a:extLst>
          </p:cNvPr>
          <p:cNvSpPr>
            <a:spLocks noGrp="1"/>
          </p:cNvSpPr>
          <p:nvPr>
            <p:ph type="title"/>
          </p:nvPr>
        </p:nvSpPr>
        <p:spPr/>
        <p:txBody>
          <a:bodyPr/>
          <a:lstStyle/>
          <a:p>
            <a:r>
              <a:rPr lang="en-GB" dirty="0"/>
              <a:t>Other Technology for Live Observing</a:t>
            </a:r>
          </a:p>
        </p:txBody>
      </p:sp>
      <p:sp>
        <p:nvSpPr>
          <p:cNvPr id="3" name="Content Placeholder 2">
            <a:extLst>
              <a:ext uri="{FF2B5EF4-FFF2-40B4-BE49-F238E27FC236}">
                <a16:creationId xmlns:a16="http://schemas.microsoft.com/office/drawing/2014/main" id="{CDECE10C-79C6-4ED5-8911-15AA1655A024}"/>
              </a:ext>
            </a:extLst>
          </p:cNvPr>
          <p:cNvSpPr>
            <a:spLocks noGrp="1"/>
          </p:cNvSpPr>
          <p:nvPr>
            <p:ph idx="1"/>
          </p:nvPr>
        </p:nvSpPr>
        <p:spPr/>
        <p:txBody>
          <a:bodyPr>
            <a:normAutofit fontScale="92500" lnSpcReduction="10000"/>
          </a:bodyPr>
          <a:lstStyle/>
          <a:p>
            <a:r>
              <a:rPr lang="en-GB" dirty="0"/>
              <a:t>Can be as simple as “Share Screen” from computer hooked to camera/telescope</a:t>
            </a:r>
          </a:p>
          <a:p>
            <a:r>
              <a:rPr lang="en-GB" dirty="0"/>
              <a:t>We use free “Open Broadcast Studio”</a:t>
            </a:r>
          </a:p>
          <a:p>
            <a:pPr lvl="1"/>
            <a:r>
              <a:rPr lang="en-GB" dirty="0"/>
              <a:t>Basically a TV studio on your desktop</a:t>
            </a:r>
          </a:p>
          <a:p>
            <a:pPr lvl="1"/>
            <a:r>
              <a:rPr lang="en-GB" dirty="0"/>
              <a:t>Capture video/sound from cameras, applications, pre-recorded segments, etc.</a:t>
            </a:r>
          </a:p>
          <a:p>
            <a:pPr lvl="1"/>
            <a:r>
              <a:rPr lang="en-GB" dirty="0"/>
              <a:t>Mix them in to “scenes” and switch seamlessly</a:t>
            </a:r>
          </a:p>
          <a:p>
            <a:r>
              <a:rPr lang="en-GB" dirty="0"/>
              <a:t>Stream direct to YouTube, Facebook live, etc.</a:t>
            </a:r>
          </a:p>
          <a:p>
            <a:pPr lvl="1"/>
            <a:r>
              <a:rPr lang="en-GB" dirty="0"/>
              <a:t>Simultaneously record to PC for editing and re-publishing to other platforms</a:t>
            </a:r>
          </a:p>
          <a:p>
            <a:r>
              <a:rPr lang="en-GB" dirty="0"/>
              <a:t>Or use output as a “virtual webcam” to feed in to Zoom</a:t>
            </a:r>
          </a:p>
          <a:p>
            <a:pPr lvl="1"/>
            <a:r>
              <a:rPr lang="en-GB" dirty="0"/>
              <a:t>Successfully used for two National Astronomy Week sessions via their Zoom Webinar</a:t>
            </a:r>
          </a:p>
        </p:txBody>
      </p:sp>
      <p:grpSp>
        <p:nvGrpSpPr>
          <p:cNvPr id="12" name="Group 11">
            <a:extLst>
              <a:ext uri="{FF2B5EF4-FFF2-40B4-BE49-F238E27FC236}">
                <a16:creationId xmlns:a16="http://schemas.microsoft.com/office/drawing/2014/main" id="{937318D6-13C5-4B96-9473-EF23C85B477D}"/>
              </a:ext>
            </a:extLst>
          </p:cNvPr>
          <p:cNvGrpSpPr/>
          <p:nvPr/>
        </p:nvGrpSpPr>
        <p:grpSpPr>
          <a:xfrm>
            <a:off x="2282093" y="466912"/>
            <a:ext cx="8113458" cy="6096057"/>
            <a:chOff x="2282093" y="466912"/>
            <a:chExt cx="8113458" cy="6096057"/>
          </a:xfrm>
        </p:grpSpPr>
        <p:pic>
          <p:nvPicPr>
            <p:cNvPr id="4" name="Picture 3">
              <a:extLst>
                <a:ext uri="{FF2B5EF4-FFF2-40B4-BE49-F238E27FC236}">
                  <a16:creationId xmlns:a16="http://schemas.microsoft.com/office/drawing/2014/main" id="{6811054D-AB37-4B04-BD71-44A08BB3340B}"/>
                </a:ext>
              </a:extLst>
            </p:cNvPr>
            <p:cNvPicPr>
              <a:picLocks noChangeAspect="1"/>
            </p:cNvPicPr>
            <p:nvPr/>
          </p:nvPicPr>
          <p:blipFill>
            <a:blip r:embed="rId3"/>
            <a:stretch>
              <a:fillRect/>
            </a:stretch>
          </p:blipFill>
          <p:spPr>
            <a:xfrm>
              <a:off x="2282093" y="479325"/>
              <a:ext cx="8113458" cy="6083644"/>
            </a:xfrm>
            <a:prstGeom prst="rect">
              <a:avLst/>
            </a:prstGeom>
          </p:spPr>
        </p:pic>
        <p:sp>
          <p:nvSpPr>
            <p:cNvPr id="5" name="TextBox 4">
              <a:extLst>
                <a:ext uri="{FF2B5EF4-FFF2-40B4-BE49-F238E27FC236}">
                  <a16:creationId xmlns:a16="http://schemas.microsoft.com/office/drawing/2014/main" id="{4206C56A-B95D-46B0-94B6-B9CB270E8006}"/>
                </a:ext>
              </a:extLst>
            </p:cNvPr>
            <p:cNvSpPr txBox="1"/>
            <p:nvPr/>
          </p:nvSpPr>
          <p:spPr>
            <a:xfrm>
              <a:off x="2692824" y="1099736"/>
              <a:ext cx="3645998" cy="369332"/>
            </a:xfrm>
            <a:prstGeom prst="rect">
              <a:avLst/>
            </a:prstGeom>
            <a:noFill/>
          </p:spPr>
          <p:txBody>
            <a:bodyPr wrap="none" rtlCol="0">
              <a:spAutoFit/>
            </a:bodyPr>
            <a:lstStyle/>
            <a:p>
              <a:r>
                <a:rPr lang="en-GB" b="1" dirty="0">
                  <a:solidFill>
                    <a:srgbClr val="0070C0"/>
                  </a:solidFill>
                </a:rPr>
                <a:t>Remote Control Of Observatory PC</a:t>
              </a:r>
            </a:p>
          </p:txBody>
        </p:sp>
        <p:sp>
          <p:nvSpPr>
            <p:cNvPr id="6" name="TextBox 5">
              <a:extLst>
                <a:ext uri="{FF2B5EF4-FFF2-40B4-BE49-F238E27FC236}">
                  <a16:creationId xmlns:a16="http://schemas.microsoft.com/office/drawing/2014/main" id="{BEA0928F-A8A0-4E39-B609-D8A13A0A64FE}"/>
                </a:ext>
              </a:extLst>
            </p:cNvPr>
            <p:cNvSpPr txBox="1"/>
            <p:nvPr/>
          </p:nvSpPr>
          <p:spPr>
            <a:xfrm>
              <a:off x="7788035" y="992498"/>
              <a:ext cx="1646605" cy="369332"/>
            </a:xfrm>
            <a:prstGeom prst="rect">
              <a:avLst/>
            </a:prstGeom>
            <a:noFill/>
          </p:spPr>
          <p:txBody>
            <a:bodyPr wrap="none" rtlCol="0">
              <a:spAutoFit/>
            </a:bodyPr>
            <a:lstStyle/>
            <a:p>
              <a:r>
                <a:rPr lang="en-GB" b="1" dirty="0">
                  <a:solidFill>
                    <a:srgbClr val="0070C0"/>
                  </a:solidFill>
                </a:rPr>
                <a:t>Zoom Webinar</a:t>
              </a:r>
            </a:p>
          </p:txBody>
        </p:sp>
        <p:sp>
          <p:nvSpPr>
            <p:cNvPr id="8" name="TextBox 7">
              <a:extLst>
                <a:ext uri="{FF2B5EF4-FFF2-40B4-BE49-F238E27FC236}">
                  <a16:creationId xmlns:a16="http://schemas.microsoft.com/office/drawing/2014/main" id="{BA10F376-37AB-466C-8F2D-BD545A300F2C}"/>
                </a:ext>
              </a:extLst>
            </p:cNvPr>
            <p:cNvSpPr txBox="1"/>
            <p:nvPr/>
          </p:nvSpPr>
          <p:spPr>
            <a:xfrm>
              <a:off x="4048368" y="3429000"/>
              <a:ext cx="3094892" cy="646331"/>
            </a:xfrm>
            <a:prstGeom prst="rect">
              <a:avLst/>
            </a:prstGeom>
            <a:noFill/>
          </p:spPr>
          <p:txBody>
            <a:bodyPr wrap="square">
              <a:spAutoFit/>
            </a:bodyPr>
            <a:lstStyle/>
            <a:p>
              <a:r>
                <a:rPr lang="en-GB" b="1" dirty="0">
                  <a:solidFill>
                    <a:srgbClr val="0070C0"/>
                  </a:solidFill>
                </a:rPr>
                <a:t>Open Broadcast Studio</a:t>
              </a:r>
              <a:br>
                <a:rPr lang="en-GB" b="1" dirty="0">
                  <a:solidFill>
                    <a:srgbClr val="0070C0"/>
                  </a:solidFill>
                </a:rPr>
              </a:br>
              <a:r>
                <a:rPr lang="en-GB" b="1" dirty="0">
                  <a:solidFill>
                    <a:srgbClr val="0070C0"/>
                  </a:solidFill>
                </a:rPr>
                <a:t>      Live          Previews</a:t>
              </a:r>
            </a:p>
          </p:txBody>
        </p:sp>
        <p:sp>
          <p:nvSpPr>
            <p:cNvPr id="9" name="TextBox 8">
              <a:extLst>
                <a:ext uri="{FF2B5EF4-FFF2-40B4-BE49-F238E27FC236}">
                  <a16:creationId xmlns:a16="http://schemas.microsoft.com/office/drawing/2014/main" id="{B2A5A03D-31B6-4228-9D94-70687F3F8B71}"/>
                </a:ext>
              </a:extLst>
            </p:cNvPr>
            <p:cNvSpPr txBox="1"/>
            <p:nvPr/>
          </p:nvSpPr>
          <p:spPr>
            <a:xfrm>
              <a:off x="7222060" y="5248869"/>
              <a:ext cx="2379690" cy="923330"/>
            </a:xfrm>
            <a:prstGeom prst="rect">
              <a:avLst/>
            </a:prstGeom>
            <a:noFill/>
          </p:spPr>
          <p:txBody>
            <a:bodyPr wrap="none" rtlCol="0">
              <a:spAutoFit/>
            </a:bodyPr>
            <a:lstStyle/>
            <a:p>
              <a:r>
                <a:rPr lang="en-GB" b="1" dirty="0">
                  <a:solidFill>
                    <a:srgbClr val="0070C0"/>
                  </a:solidFill>
                </a:rPr>
                <a:t>Stream Deck (Scenes,</a:t>
              </a:r>
              <a:br>
                <a:rPr lang="en-GB" b="1" dirty="0">
                  <a:solidFill>
                    <a:srgbClr val="0070C0"/>
                  </a:solidFill>
                </a:rPr>
              </a:br>
              <a:r>
                <a:rPr lang="en-GB" b="1" dirty="0">
                  <a:solidFill>
                    <a:srgbClr val="0070C0"/>
                  </a:solidFill>
                </a:rPr>
                <a:t> Sound, Green Screen,</a:t>
              </a:r>
            </a:p>
            <a:p>
              <a:r>
                <a:rPr lang="en-GB" b="1" dirty="0">
                  <a:solidFill>
                    <a:srgbClr val="0070C0"/>
                  </a:solidFill>
                </a:rPr>
                <a:t>PowerPoint, etc.)</a:t>
              </a:r>
            </a:p>
          </p:txBody>
        </p:sp>
        <p:sp>
          <p:nvSpPr>
            <p:cNvPr id="10" name="TextBox 9">
              <a:extLst>
                <a:ext uri="{FF2B5EF4-FFF2-40B4-BE49-F238E27FC236}">
                  <a16:creationId xmlns:a16="http://schemas.microsoft.com/office/drawing/2014/main" id="{A88CB87C-07B2-486A-A65A-DBFDD35F510D}"/>
                </a:ext>
              </a:extLst>
            </p:cNvPr>
            <p:cNvSpPr txBox="1"/>
            <p:nvPr/>
          </p:nvSpPr>
          <p:spPr>
            <a:xfrm>
              <a:off x="5032324" y="466912"/>
              <a:ext cx="1049839" cy="369332"/>
            </a:xfrm>
            <a:prstGeom prst="rect">
              <a:avLst/>
            </a:prstGeom>
            <a:noFill/>
          </p:spPr>
          <p:txBody>
            <a:bodyPr wrap="none" rtlCol="0">
              <a:spAutoFit/>
            </a:bodyPr>
            <a:lstStyle/>
            <a:p>
              <a:r>
                <a:rPr lang="en-GB" b="1" dirty="0">
                  <a:solidFill>
                    <a:srgbClr val="0070C0"/>
                  </a:solidFill>
                </a:rPr>
                <a:t>Webcam</a:t>
              </a:r>
            </a:p>
          </p:txBody>
        </p:sp>
        <p:sp>
          <p:nvSpPr>
            <p:cNvPr id="11" name="TextBox 10">
              <a:extLst>
                <a:ext uri="{FF2B5EF4-FFF2-40B4-BE49-F238E27FC236}">
                  <a16:creationId xmlns:a16="http://schemas.microsoft.com/office/drawing/2014/main" id="{60600320-09DC-405F-A06E-EABAD273DEE1}"/>
                </a:ext>
              </a:extLst>
            </p:cNvPr>
            <p:cNvSpPr txBox="1"/>
            <p:nvPr/>
          </p:nvSpPr>
          <p:spPr>
            <a:xfrm>
              <a:off x="2402447" y="4534820"/>
              <a:ext cx="1942327" cy="646331"/>
            </a:xfrm>
            <a:prstGeom prst="rect">
              <a:avLst/>
            </a:prstGeom>
            <a:noFill/>
          </p:spPr>
          <p:txBody>
            <a:bodyPr wrap="none" rtlCol="0">
              <a:spAutoFit/>
            </a:bodyPr>
            <a:lstStyle/>
            <a:p>
              <a:r>
                <a:rPr lang="en-GB" b="1" dirty="0">
                  <a:solidFill>
                    <a:srgbClr val="0070C0"/>
                  </a:solidFill>
                </a:rPr>
                <a:t>Close-Up Cam</a:t>
              </a:r>
            </a:p>
            <a:p>
              <a:r>
                <a:rPr lang="en-GB" b="1" dirty="0">
                  <a:solidFill>
                    <a:srgbClr val="0070C0"/>
                  </a:solidFill>
                </a:rPr>
                <a:t>(Meteor Samples)</a:t>
              </a:r>
            </a:p>
          </p:txBody>
        </p:sp>
      </p:grpSp>
    </p:spTree>
    <p:extLst>
      <p:ext uri="{BB962C8B-B14F-4D97-AF65-F5344CB8AC3E}">
        <p14:creationId xmlns:p14="http://schemas.microsoft.com/office/powerpoint/2010/main" val="159965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599BE-92C8-4174-A9A3-6C1B560DEF25}"/>
              </a:ext>
            </a:extLst>
          </p:cNvPr>
          <p:cNvSpPr>
            <a:spLocks noGrp="1"/>
          </p:cNvSpPr>
          <p:nvPr>
            <p:ph type="title"/>
          </p:nvPr>
        </p:nvSpPr>
        <p:spPr/>
        <p:txBody>
          <a:bodyPr/>
          <a:lstStyle/>
          <a:p>
            <a:r>
              <a:rPr lang="en-GB" dirty="0"/>
              <a:t>Costs</a:t>
            </a:r>
          </a:p>
        </p:txBody>
      </p:sp>
      <p:graphicFrame>
        <p:nvGraphicFramePr>
          <p:cNvPr id="4" name="Table 4">
            <a:extLst>
              <a:ext uri="{FF2B5EF4-FFF2-40B4-BE49-F238E27FC236}">
                <a16:creationId xmlns:a16="http://schemas.microsoft.com/office/drawing/2014/main" id="{9BE068E1-F91B-4A7A-B59E-FA090B7791B7}"/>
              </a:ext>
            </a:extLst>
          </p:cNvPr>
          <p:cNvGraphicFramePr>
            <a:graphicFrameLocks noGrp="1"/>
          </p:cNvGraphicFramePr>
          <p:nvPr>
            <p:extLst>
              <p:ext uri="{D42A27DB-BD31-4B8C-83A1-F6EECF244321}">
                <p14:modId xmlns:p14="http://schemas.microsoft.com/office/powerpoint/2010/main" val="4235508861"/>
              </p:ext>
            </p:extLst>
          </p:nvPr>
        </p:nvGraphicFramePr>
        <p:xfrm>
          <a:off x="1664676" y="1752600"/>
          <a:ext cx="9339385" cy="4450080"/>
        </p:xfrm>
        <a:graphic>
          <a:graphicData uri="http://schemas.openxmlformats.org/drawingml/2006/table">
            <a:tbl>
              <a:tblPr firstRow="1" bandRow="1">
                <a:tableStyleId>{5C22544A-7EE6-4342-B048-85BDC9FD1C3A}</a:tableStyleId>
              </a:tblPr>
              <a:tblGrid>
                <a:gridCol w="7479324">
                  <a:extLst>
                    <a:ext uri="{9D8B030D-6E8A-4147-A177-3AD203B41FA5}">
                      <a16:colId xmlns:a16="http://schemas.microsoft.com/office/drawing/2014/main" val="4001309029"/>
                    </a:ext>
                  </a:extLst>
                </a:gridCol>
                <a:gridCol w="1860061">
                  <a:extLst>
                    <a:ext uri="{9D8B030D-6E8A-4147-A177-3AD203B41FA5}">
                      <a16:colId xmlns:a16="http://schemas.microsoft.com/office/drawing/2014/main" val="866935335"/>
                    </a:ext>
                  </a:extLst>
                </a:gridCol>
              </a:tblGrid>
              <a:tr h="370840">
                <a:tc>
                  <a:txBody>
                    <a:bodyPr/>
                    <a:lstStyle/>
                    <a:p>
                      <a:r>
                        <a:rPr lang="en-GB" dirty="0"/>
                        <a:t>Service</a:t>
                      </a:r>
                    </a:p>
                  </a:txBody>
                  <a:tcPr/>
                </a:tc>
                <a:tc>
                  <a:txBody>
                    <a:bodyPr/>
                    <a:lstStyle/>
                    <a:p>
                      <a:r>
                        <a:rPr lang="en-GB" dirty="0"/>
                        <a:t>Cost</a:t>
                      </a:r>
                    </a:p>
                  </a:txBody>
                  <a:tcPr/>
                </a:tc>
                <a:extLst>
                  <a:ext uri="{0D108BD9-81ED-4DB2-BD59-A6C34878D82A}">
                    <a16:rowId xmlns:a16="http://schemas.microsoft.com/office/drawing/2014/main" val="2190814036"/>
                  </a:ext>
                </a:extLst>
              </a:tr>
              <a:tr h="370840">
                <a:tc>
                  <a:txBody>
                    <a:bodyPr/>
                    <a:lstStyle/>
                    <a:p>
                      <a:r>
                        <a:rPr lang="en-GB" dirty="0"/>
                        <a:t>Web Site (Amazon Web Services &amp; WordPress)</a:t>
                      </a:r>
                    </a:p>
                  </a:txBody>
                  <a:tcPr/>
                </a:tc>
                <a:tc>
                  <a:txBody>
                    <a:bodyPr/>
                    <a:lstStyle/>
                    <a:p>
                      <a:r>
                        <a:rPr lang="en-GB" dirty="0"/>
                        <a:t>£100 per year</a:t>
                      </a:r>
                    </a:p>
                  </a:txBody>
                  <a:tcPr/>
                </a:tc>
                <a:extLst>
                  <a:ext uri="{0D108BD9-81ED-4DB2-BD59-A6C34878D82A}">
                    <a16:rowId xmlns:a16="http://schemas.microsoft.com/office/drawing/2014/main" val="828323807"/>
                  </a:ext>
                </a:extLst>
              </a:tr>
              <a:tr h="370840">
                <a:tc>
                  <a:txBody>
                    <a:bodyPr/>
                    <a:lstStyle/>
                    <a:p>
                      <a:r>
                        <a:rPr lang="en-GB" dirty="0"/>
                        <a:t>Zoom Meetings Pro (Annual Subscription 100 Participants)</a:t>
                      </a:r>
                    </a:p>
                  </a:txBody>
                  <a:tcPr/>
                </a:tc>
                <a:tc>
                  <a:txBody>
                    <a:bodyPr/>
                    <a:lstStyle/>
                    <a:p>
                      <a:r>
                        <a:rPr lang="en-GB" dirty="0"/>
                        <a:t>£144 per year</a:t>
                      </a:r>
                    </a:p>
                  </a:txBody>
                  <a:tcPr/>
                </a:tc>
                <a:extLst>
                  <a:ext uri="{0D108BD9-81ED-4DB2-BD59-A6C34878D82A}">
                    <a16:rowId xmlns:a16="http://schemas.microsoft.com/office/drawing/2014/main" val="2456287186"/>
                  </a:ext>
                </a:extLst>
              </a:tr>
              <a:tr h="370840">
                <a:tc>
                  <a:txBody>
                    <a:bodyPr/>
                    <a:lstStyle/>
                    <a:p>
                      <a:r>
                        <a:rPr lang="en-GB" dirty="0" err="1"/>
                        <a:t>MemberMojo</a:t>
                      </a:r>
                      <a:r>
                        <a:rPr lang="en-GB" dirty="0"/>
                        <a:t> (Membership System 101-500 Members )</a:t>
                      </a:r>
                    </a:p>
                  </a:txBody>
                  <a:tcPr/>
                </a:tc>
                <a:tc>
                  <a:txBody>
                    <a:bodyPr/>
                    <a:lstStyle/>
                    <a:p>
                      <a:r>
                        <a:rPr lang="en-GB" dirty="0"/>
                        <a:t>£75 per year</a:t>
                      </a:r>
                    </a:p>
                  </a:txBody>
                  <a:tcPr/>
                </a:tc>
                <a:extLst>
                  <a:ext uri="{0D108BD9-81ED-4DB2-BD59-A6C34878D82A}">
                    <a16:rowId xmlns:a16="http://schemas.microsoft.com/office/drawing/2014/main" val="3347870230"/>
                  </a:ext>
                </a:extLst>
              </a:tr>
              <a:tr h="370840">
                <a:tc>
                  <a:txBody>
                    <a:bodyPr/>
                    <a:lstStyle/>
                    <a:p>
                      <a:r>
                        <a:rPr lang="en-GB" dirty="0" err="1"/>
                        <a:t>Vevox</a:t>
                      </a:r>
                      <a:r>
                        <a:rPr lang="en-GB" dirty="0"/>
                        <a:t> Free (Quizzes)</a:t>
                      </a:r>
                    </a:p>
                  </a:txBody>
                  <a:tcPr/>
                </a:tc>
                <a:tc>
                  <a:txBody>
                    <a:bodyPr/>
                    <a:lstStyle/>
                    <a:p>
                      <a:r>
                        <a:rPr lang="en-GB" dirty="0"/>
                        <a:t>£free</a:t>
                      </a:r>
                    </a:p>
                  </a:txBody>
                  <a:tcPr/>
                </a:tc>
                <a:extLst>
                  <a:ext uri="{0D108BD9-81ED-4DB2-BD59-A6C34878D82A}">
                    <a16:rowId xmlns:a16="http://schemas.microsoft.com/office/drawing/2014/main" val="3161123879"/>
                  </a:ext>
                </a:extLst>
              </a:tr>
              <a:tr h="370840">
                <a:tc>
                  <a:txBody>
                    <a:bodyPr/>
                    <a:lstStyle/>
                    <a:p>
                      <a:r>
                        <a:rPr lang="en-GB" dirty="0"/>
                        <a:t>YouTube Channel</a:t>
                      </a:r>
                    </a:p>
                  </a:txBody>
                  <a:tcPr/>
                </a:tc>
                <a:tc>
                  <a:txBody>
                    <a:bodyPr/>
                    <a:lstStyle/>
                    <a:p>
                      <a:r>
                        <a:rPr lang="en-GB" dirty="0"/>
                        <a:t>£free</a:t>
                      </a:r>
                    </a:p>
                  </a:txBody>
                  <a:tcPr/>
                </a:tc>
                <a:extLst>
                  <a:ext uri="{0D108BD9-81ED-4DB2-BD59-A6C34878D82A}">
                    <a16:rowId xmlns:a16="http://schemas.microsoft.com/office/drawing/2014/main" val="3280075913"/>
                  </a:ext>
                </a:extLst>
              </a:tr>
              <a:tr h="370840">
                <a:tc>
                  <a:txBody>
                    <a:bodyPr/>
                    <a:lstStyle/>
                    <a:p>
                      <a:r>
                        <a:rPr lang="en-GB" dirty="0"/>
                        <a:t>Facebook Page &amp; Members Group</a:t>
                      </a:r>
                    </a:p>
                  </a:txBody>
                  <a:tcPr/>
                </a:tc>
                <a:tc>
                  <a:txBody>
                    <a:bodyPr/>
                    <a:lstStyle/>
                    <a:p>
                      <a:r>
                        <a:rPr lang="en-GB" dirty="0"/>
                        <a:t>£free</a:t>
                      </a:r>
                    </a:p>
                  </a:txBody>
                  <a:tcPr/>
                </a:tc>
                <a:extLst>
                  <a:ext uri="{0D108BD9-81ED-4DB2-BD59-A6C34878D82A}">
                    <a16:rowId xmlns:a16="http://schemas.microsoft.com/office/drawing/2014/main" val="1182238625"/>
                  </a:ext>
                </a:extLst>
              </a:tr>
              <a:tr h="370840">
                <a:tc>
                  <a:txBody>
                    <a:bodyPr/>
                    <a:lstStyle/>
                    <a:p>
                      <a:r>
                        <a:rPr lang="en-GB" dirty="0"/>
                        <a:t>Open Broadcast Studio, </a:t>
                      </a:r>
                      <a:r>
                        <a:rPr lang="en-GB" dirty="0" err="1"/>
                        <a:t>Updeck</a:t>
                      </a:r>
                      <a:endParaRPr lang="en-GB" dirty="0"/>
                    </a:p>
                  </a:txBody>
                  <a:tcPr/>
                </a:tc>
                <a:tc>
                  <a:txBody>
                    <a:bodyPr/>
                    <a:lstStyle/>
                    <a:p>
                      <a:r>
                        <a:rPr lang="en-GB" dirty="0"/>
                        <a:t>£free</a:t>
                      </a:r>
                    </a:p>
                  </a:txBody>
                  <a:tcPr/>
                </a:tc>
                <a:extLst>
                  <a:ext uri="{0D108BD9-81ED-4DB2-BD59-A6C34878D82A}">
                    <a16:rowId xmlns:a16="http://schemas.microsoft.com/office/drawing/2014/main" val="378609472"/>
                  </a:ext>
                </a:extLst>
              </a:tr>
              <a:tr h="370840">
                <a:tc>
                  <a:txBody>
                    <a:bodyPr/>
                    <a:lstStyle/>
                    <a:p>
                      <a:r>
                        <a:rPr lang="en-GB" dirty="0" err="1"/>
                        <a:t>Sharpcap</a:t>
                      </a:r>
                      <a:r>
                        <a:rPr lang="en-GB" dirty="0"/>
                        <a:t>, Sequence Generator Pro, PHD Guiding (Live Observing)</a:t>
                      </a:r>
                    </a:p>
                  </a:txBody>
                  <a:tcPr/>
                </a:tc>
                <a:tc>
                  <a:txBody>
                    <a:bodyPr/>
                    <a:lstStyle/>
                    <a:p>
                      <a:r>
                        <a:rPr lang="en-GB" dirty="0"/>
                        <a:t>£member’s own</a:t>
                      </a:r>
                    </a:p>
                  </a:txBody>
                  <a:tcPr/>
                </a:tc>
                <a:extLst>
                  <a:ext uri="{0D108BD9-81ED-4DB2-BD59-A6C34878D82A}">
                    <a16:rowId xmlns:a16="http://schemas.microsoft.com/office/drawing/2014/main" val="3947336742"/>
                  </a:ext>
                </a:extLst>
              </a:tr>
              <a:tr h="370840">
                <a:tc>
                  <a:txBody>
                    <a:bodyPr/>
                    <a:lstStyle/>
                    <a:p>
                      <a:r>
                        <a:rPr lang="en-GB" dirty="0"/>
                        <a:t>PowerPoint (Talks) – Or use free alternative Google, Libre Office, etc.</a:t>
                      </a:r>
                    </a:p>
                  </a:txBody>
                  <a:tcPr/>
                </a:tc>
                <a:tc>
                  <a:txBody>
                    <a:bodyPr/>
                    <a:lstStyle/>
                    <a:p>
                      <a:r>
                        <a:rPr lang="en-GB" dirty="0"/>
                        <a:t>£presenter’s own</a:t>
                      </a:r>
                    </a:p>
                  </a:txBody>
                  <a:tcPr/>
                </a:tc>
                <a:extLst>
                  <a:ext uri="{0D108BD9-81ED-4DB2-BD59-A6C34878D82A}">
                    <a16:rowId xmlns:a16="http://schemas.microsoft.com/office/drawing/2014/main" val="1318924058"/>
                  </a:ext>
                </a:extLst>
              </a:tr>
              <a:tr h="370840">
                <a:tc>
                  <a:txBody>
                    <a:bodyPr/>
                    <a:lstStyle/>
                    <a:p>
                      <a:r>
                        <a:rPr lang="en-GB" dirty="0"/>
                        <a:t>SurveyMonkey, Google Jam, Google Sheets (Planning)</a:t>
                      </a:r>
                    </a:p>
                  </a:txBody>
                  <a:tcPr/>
                </a:tc>
                <a:tc>
                  <a:txBody>
                    <a:bodyPr/>
                    <a:lstStyle/>
                    <a:p>
                      <a:r>
                        <a:rPr lang="en-GB" dirty="0"/>
                        <a:t>£free</a:t>
                      </a:r>
                    </a:p>
                  </a:txBody>
                  <a:tcPr/>
                </a:tc>
                <a:extLst>
                  <a:ext uri="{0D108BD9-81ED-4DB2-BD59-A6C34878D82A}">
                    <a16:rowId xmlns:a16="http://schemas.microsoft.com/office/drawing/2014/main" val="3428873941"/>
                  </a:ext>
                </a:extLst>
              </a:tr>
              <a:tr h="370840">
                <a:tc>
                  <a:txBody>
                    <a:bodyPr/>
                    <a:lstStyle/>
                    <a:p>
                      <a:r>
                        <a:rPr lang="en-GB" dirty="0"/>
                        <a:t>Email (</a:t>
                      </a:r>
                      <a:r>
                        <a:rPr lang="en-GB" dirty="0" err="1"/>
                        <a:t>MailChimp</a:t>
                      </a:r>
                      <a:r>
                        <a:rPr lang="en-GB" dirty="0"/>
                        <a:t>, Gmail with </a:t>
                      </a:r>
                      <a:r>
                        <a:rPr lang="en-GB" dirty="0" err="1"/>
                        <a:t>MemberMojo</a:t>
                      </a:r>
                      <a:r>
                        <a:rPr lang="en-GB" dirty="0"/>
                        <a:t>)</a:t>
                      </a:r>
                    </a:p>
                  </a:txBody>
                  <a:tcPr/>
                </a:tc>
                <a:tc>
                  <a:txBody>
                    <a:bodyPr/>
                    <a:lstStyle/>
                    <a:p>
                      <a:r>
                        <a:rPr lang="en-GB" dirty="0"/>
                        <a:t>£free</a:t>
                      </a:r>
                    </a:p>
                  </a:txBody>
                  <a:tcPr/>
                </a:tc>
                <a:extLst>
                  <a:ext uri="{0D108BD9-81ED-4DB2-BD59-A6C34878D82A}">
                    <a16:rowId xmlns:a16="http://schemas.microsoft.com/office/drawing/2014/main" val="4187787174"/>
                  </a:ext>
                </a:extLst>
              </a:tr>
            </a:tbl>
          </a:graphicData>
        </a:graphic>
      </p:graphicFrame>
    </p:spTree>
    <p:extLst>
      <p:ext uri="{BB962C8B-B14F-4D97-AF65-F5344CB8AC3E}">
        <p14:creationId xmlns:p14="http://schemas.microsoft.com/office/powerpoint/2010/main" val="305650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4A2D8-14FF-47C1-882F-9F6B85C148E3}"/>
              </a:ext>
            </a:extLst>
          </p:cNvPr>
          <p:cNvSpPr>
            <a:spLocks noGrp="1"/>
          </p:cNvSpPr>
          <p:nvPr>
            <p:ph type="title"/>
          </p:nvPr>
        </p:nvSpPr>
        <p:spPr/>
        <p:txBody>
          <a:bodyPr/>
          <a:lstStyle/>
          <a:p>
            <a:r>
              <a:rPr lang="en-GB" dirty="0"/>
              <a:t>Lessons We Have Learned</a:t>
            </a:r>
          </a:p>
        </p:txBody>
      </p:sp>
      <p:sp>
        <p:nvSpPr>
          <p:cNvPr id="3" name="Content Placeholder 2">
            <a:extLst>
              <a:ext uri="{FF2B5EF4-FFF2-40B4-BE49-F238E27FC236}">
                <a16:creationId xmlns:a16="http://schemas.microsoft.com/office/drawing/2014/main" id="{C99D3A06-AFB8-4A35-9DEF-1923BA51DB73}"/>
              </a:ext>
            </a:extLst>
          </p:cNvPr>
          <p:cNvSpPr>
            <a:spLocks noGrp="1"/>
          </p:cNvSpPr>
          <p:nvPr>
            <p:ph idx="1"/>
          </p:nvPr>
        </p:nvSpPr>
        <p:spPr/>
        <p:txBody>
          <a:bodyPr/>
          <a:lstStyle/>
          <a:p>
            <a:r>
              <a:rPr lang="en-GB" dirty="0"/>
              <a:t>Coalition of the willing – let them get on with it</a:t>
            </a:r>
          </a:p>
          <a:p>
            <a:r>
              <a:rPr lang="en-GB" dirty="0"/>
              <a:t>Keep in touch with your members/public audience</a:t>
            </a:r>
          </a:p>
          <a:p>
            <a:r>
              <a:rPr lang="en-GB" dirty="0"/>
              <a:t>Start simple, lots of free / trial platforms</a:t>
            </a:r>
          </a:p>
          <a:p>
            <a:r>
              <a:rPr lang="en-GB" dirty="0"/>
              <a:t>Plan and practice ahead of time if you’re unfamiliar/unsure</a:t>
            </a:r>
          </a:p>
          <a:p>
            <a:r>
              <a:rPr lang="en-GB" dirty="0"/>
              <a:t>Always have a plan B for public events</a:t>
            </a:r>
          </a:p>
          <a:p>
            <a:r>
              <a:rPr lang="en-GB" dirty="0"/>
              <a:t>Be persistent – not everyone will attend, not everything works</a:t>
            </a:r>
          </a:p>
          <a:p>
            <a:r>
              <a:rPr lang="en-GB" dirty="0"/>
              <a:t>Be confident and have fun</a:t>
            </a:r>
          </a:p>
        </p:txBody>
      </p:sp>
    </p:spTree>
    <p:extLst>
      <p:ext uri="{BB962C8B-B14F-4D97-AF65-F5344CB8AC3E}">
        <p14:creationId xmlns:p14="http://schemas.microsoft.com/office/powerpoint/2010/main" val="166422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D7A77-EB38-47C7-A374-E50ED3F9867F}"/>
              </a:ext>
            </a:extLst>
          </p:cNvPr>
          <p:cNvSpPr>
            <a:spLocks noGrp="1"/>
          </p:cNvSpPr>
          <p:nvPr>
            <p:ph type="title"/>
          </p:nvPr>
        </p:nvSpPr>
        <p:spPr/>
        <p:txBody>
          <a:bodyPr/>
          <a:lstStyle/>
          <a:p>
            <a:r>
              <a:rPr lang="en-GB" dirty="0"/>
              <a:t>Thank You</a:t>
            </a:r>
          </a:p>
        </p:txBody>
      </p:sp>
      <p:sp>
        <p:nvSpPr>
          <p:cNvPr id="3" name="Content Placeholder 2">
            <a:extLst>
              <a:ext uri="{FF2B5EF4-FFF2-40B4-BE49-F238E27FC236}">
                <a16:creationId xmlns:a16="http://schemas.microsoft.com/office/drawing/2014/main" id="{4D39ACED-CD48-49B9-BC6F-A1E19538446F}"/>
              </a:ext>
            </a:extLst>
          </p:cNvPr>
          <p:cNvSpPr>
            <a:spLocks noGrp="1"/>
          </p:cNvSpPr>
          <p:nvPr>
            <p:ph idx="1"/>
          </p:nvPr>
        </p:nvSpPr>
        <p:spPr/>
        <p:txBody>
          <a:bodyPr/>
          <a:lstStyle/>
          <a:p>
            <a:r>
              <a:rPr lang="en-GB" dirty="0"/>
              <a:t>Questions?</a:t>
            </a:r>
          </a:p>
        </p:txBody>
      </p:sp>
    </p:spTree>
    <p:extLst>
      <p:ext uri="{BB962C8B-B14F-4D97-AF65-F5344CB8AC3E}">
        <p14:creationId xmlns:p14="http://schemas.microsoft.com/office/powerpoint/2010/main" val="291010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5986-1E8A-484A-9DBF-963B8B442993}"/>
              </a:ext>
            </a:extLst>
          </p:cNvPr>
          <p:cNvSpPr>
            <a:spLocks noGrp="1"/>
          </p:cNvSpPr>
          <p:nvPr>
            <p:ph type="title"/>
          </p:nvPr>
        </p:nvSpPr>
        <p:spPr/>
        <p:txBody>
          <a:bodyPr/>
          <a:lstStyle/>
          <a:p>
            <a:r>
              <a:rPr lang="en-GB" dirty="0"/>
              <a:t>Who We Are</a:t>
            </a:r>
          </a:p>
        </p:txBody>
      </p:sp>
      <p:sp>
        <p:nvSpPr>
          <p:cNvPr id="3" name="Content Placeholder 2">
            <a:extLst>
              <a:ext uri="{FF2B5EF4-FFF2-40B4-BE49-F238E27FC236}">
                <a16:creationId xmlns:a16="http://schemas.microsoft.com/office/drawing/2014/main" id="{B9F19873-CBC4-4370-B60C-4FCC56E4A24D}"/>
              </a:ext>
            </a:extLst>
          </p:cNvPr>
          <p:cNvSpPr>
            <a:spLocks noGrp="1"/>
          </p:cNvSpPr>
          <p:nvPr>
            <p:ph idx="1"/>
          </p:nvPr>
        </p:nvSpPr>
        <p:spPr>
          <a:xfrm>
            <a:off x="1522810" y="1904999"/>
            <a:ext cx="9136770" cy="4214447"/>
          </a:xfrm>
        </p:spPr>
        <p:txBody>
          <a:bodyPr>
            <a:normAutofit fontScale="92500" lnSpcReduction="10000"/>
          </a:bodyPr>
          <a:lstStyle/>
          <a:p>
            <a:r>
              <a:rPr lang="en-GB" dirty="0"/>
              <a:t>About Us:</a:t>
            </a:r>
          </a:p>
          <a:p>
            <a:pPr lvl="1"/>
            <a:r>
              <a:rPr lang="en-GB" dirty="0"/>
              <a:t>James Hannan – Chair, NEAS</a:t>
            </a:r>
          </a:p>
          <a:p>
            <a:pPr lvl="1"/>
            <a:r>
              <a:rPr lang="en-GB" dirty="0"/>
              <a:t>Clare Lauwerys – Secretary, NEAS</a:t>
            </a:r>
          </a:p>
          <a:p>
            <a:pPr lvl="1"/>
            <a:r>
              <a:rPr lang="en-GB" dirty="0"/>
              <a:t>Ian Lauwerys – Member, NEAS</a:t>
            </a:r>
          </a:p>
          <a:p>
            <a:r>
              <a:rPr lang="en-GB" dirty="0"/>
              <a:t>About NEAS:</a:t>
            </a:r>
          </a:p>
          <a:p>
            <a:pPr lvl="1"/>
            <a:r>
              <a:rPr lang="en-GB" dirty="0"/>
              <a:t>Covers North Essex: Chelmsford, Colchester, Braintree, Etc.</a:t>
            </a:r>
          </a:p>
          <a:p>
            <a:pPr lvl="1"/>
            <a:r>
              <a:rPr lang="en-GB" dirty="0"/>
              <a:t>We cater for a wide range of experience and interests from beginner upwards</a:t>
            </a:r>
          </a:p>
          <a:p>
            <a:pPr lvl="1"/>
            <a:r>
              <a:rPr lang="en-GB" dirty="0"/>
              <a:t>Main emphasis on visual observing and events for members and public</a:t>
            </a:r>
          </a:p>
          <a:p>
            <a:pPr lvl="1"/>
            <a:r>
              <a:rPr lang="en-GB" dirty="0"/>
              <a:t>Members have use of a full-sized observatory in a rural location</a:t>
            </a:r>
          </a:p>
          <a:p>
            <a:pPr lvl="1"/>
            <a:r>
              <a:rPr lang="en-GB" dirty="0"/>
              <a:t>Extensive outreach programme popular with public and fun for members</a:t>
            </a:r>
            <a:endParaRPr lang="en-GB" sz="2600" dirty="0"/>
          </a:p>
        </p:txBody>
      </p:sp>
      <p:pic>
        <p:nvPicPr>
          <p:cNvPr id="4" name="Picture 3">
            <a:extLst>
              <a:ext uri="{FF2B5EF4-FFF2-40B4-BE49-F238E27FC236}">
                <a16:creationId xmlns:a16="http://schemas.microsoft.com/office/drawing/2014/main" id="{5E669ADF-F74C-4183-BBB1-EF3245FA480A}"/>
              </a:ext>
            </a:extLst>
          </p:cNvPr>
          <p:cNvPicPr>
            <a:picLocks noChangeAspect="1"/>
          </p:cNvPicPr>
          <p:nvPr/>
        </p:nvPicPr>
        <p:blipFill>
          <a:blip r:embed="rId3"/>
          <a:stretch>
            <a:fillRect/>
          </a:stretch>
        </p:blipFill>
        <p:spPr>
          <a:xfrm>
            <a:off x="7916985" y="1376972"/>
            <a:ext cx="3749919" cy="2499946"/>
          </a:xfrm>
          <a:prstGeom prst="rect">
            <a:avLst/>
          </a:prstGeom>
        </p:spPr>
      </p:pic>
    </p:spTree>
    <p:extLst>
      <p:ext uri="{BB962C8B-B14F-4D97-AF65-F5344CB8AC3E}">
        <p14:creationId xmlns:p14="http://schemas.microsoft.com/office/powerpoint/2010/main" val="322815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77572-B73B-4EF2-9F80-667112F9F176}"/>
              </a:ext>
            </a:extLst>
          </p:cNvPr>
          <p:cNvSpPr>
            <a:spLocks noGrp="1"/>
          </p:cNvSpPr>
          <p:nvPr>
            <p:ph type="title"/>
          </p:nvPr>
        </p:nvSpPr>
        <p:spPr/>
        <p:txBody>
          <a:bodyPr/>
          <a:lstStyle/>
          <a:p>
            <a:r>
              <a:rPr lang="en-GB" dirty="0"/>
              <a:t>Pre-Lockdown Activities</a:t>
            </a:r>
          </a:p>
        </p:txBody>
      </p:sp>
      <p:sp>
        <p:nvSpPr>
          <p:cNvPr id="3" name="Content Placeholder 2">
            <a:extLst>
              <a:ext uri="{FF2B5EF4-FFF2-40B4-BE49-F238E27FC236}">
                <a16:creationId xmlns:a16="http://schemas.microsoft.com/office/drawing/2014/main" id="{CDF994B6-948E-4660-966C-9CD6203B2B37}"/>
              </a:ext>
            </a:extLst>
          </p:cNvPr>
          <p:cNvSpPr>
            <a:spLocks noGrp="1"/>
          </p:cNvSpPr>
          <p:nvPr>
            <p:ph idx="1"/>
          </p:nvPr>
        </p:nvSpPr>
        <p:spPr>
          <a:xfrm>
            <a:off x="1522810" y="1904999"/>
            <a:ext cx="6972513" cy="4339493"/>
          </a:xfrm>
        </p:spPr>
        <p:txBody>
          <a:bodyPr>
            <a:normAutofit/>
          </a:bodyPr>
          <a:lstStyle/>
          <a:p>
            <a:r>
              <a:rPr lang="en-GB" dirty="0"/>
              <a:t>Weekly observatory meetings for members </a:t>
            </a:r>
          </a:p>
          <a:p>
            <a:r>
              <a:rPr lang="en-GB" dirty="0"/>
              <a:t>Public talk by external speakers monthly</a:t>
            </a:r>
          </a:p>
          <a:p>
            <a:r>
              <a:rPr lang="en-GB" dirty="0"/>
              <a:t>Public stargazing events twice per month</a:t>
            </a:r>
          </a:p>
          <a:p>
            <a:r>
              <a:rPr lang="en-GB" dirty="0"/>
              <a:t>Young Astronomers Club</a:t>
            </a:r>
          </a:p>
          <a:p>
            <a:pPr lvl="1"/>
            <a:r>
              <a:rPr lang="en-GB" dirty="0"/>
              <a:t>Programme of talks and activities for primary schools</a:t>
            </a:r>
          </a:p>
          <a:p>
            <a:pPr lvl="1"/>
            <a:r>
              <a:rPr lang="en-GB" dirty="0"/>
              <a:t>Monthly meeting for public &amp; members 7-11 &amp; 11-17 years</a:t>
            </a:r>
          </a:p>
          <a:p>
            <a:r>
              <a:rPr lang="en-GB" dirty="0"/>
              <a:t>Outreach</a:t>
            </a:r>
          </a:p>
          <a:p>
            <a:pPr lvl="1"/>
            <a:r>
              <a:rPr lang="en-GB" dirty="0"/>
              <a:t>Talks and observing for schools, youth organisations, etc. </a:t>
            </a:r>
          </a:p>
          <a:p>
            <a:pPr lvl="1"/>
            <a:endParaRPr lang="en-GB" dirty="0"/>
          </a:p>
        </p:txBody>
      </p:sp>
      <p:pic>
        <p:nvPicPr>
          <p:cNvPr id="4" name="Picture 3">
            <a:extLst>
              <a:ext uri="{FF2B5EF4-FFF2-40B4-BE49-F238E27FC236}">
                <a16:creationId xmlns:a16="http://schemas.microsoft.com/office/drawing/2014/main" id="{A040B8DD-21A9-4D02-BDA0-95184B8FA1B9}"/>
              </a:ext>
            </a:extLst>
          </p:cNvPr>
          <p:cNvPicPr>
            <a:picLocks noChangeAspect="1"/>
          </p:cNvPicPr>
          <p:nvPr/>
        </p:nvPicPr>
        <p:blipFill>
          <a:blip r:embed="rId3"/>
          <a:stretch>
            <a:fillRect/>
          </a:stretch>
        </p:blipFill>
        <p:spPr>
          <a:xfrm>
            <a:off x="8592343" y="4132263"/>
            <a:ext cx="3168346" cy="2112230"/>
          </a:xfrm>
          <a:prstGeom prst="rect">
            <a:avLst/>
          </a:prstGeom>
        </p:spPr>
      </p:pic>
      <p:pic>
        <p:nvPicPr>
          <p:cNvPr id="5" name="Picture 4">
            <a:extLst>
              <a:ext uri="{FF2B5EF4-FFF2-40B4-BE49-F238E27FC236}">
                <a16:creationId xmlns:a16="http://schemas.microsoft.com/office/drawing/2014/main" id="{EBC4F53B-A751-416A-8314-7680A322CE4F}"/>
              </a:ext>
            </a:extLst>
          </p:cNvPr>
          <p:cNvPicPr>
            <a:picLocks noChangeAspect="1"/>
          </p:cNvPicPr>
          <p:nvPr/>
        </p:nvPicPr>
        <p:blipFill>
          <a:blip r:embed="rId4"/>
          <a:stretch>
            <a:fillRect/>
          </a:stretch>
        </p:blipFill>
        <p:spPr>
          <a:xfrm>
            <a:off x="8594964" y="1752600"/>
            <a:ext cx="3165725" cy="2112231"/>
          </a:xfrm>
          <a:prstGeom prst="rect">
            <a:avLst/>
          </a:prstGeom>
        </p:spPr>
      </p:pic>
    </p:spTree>
    <p:extLst>
      <p:ext uri="{BB962C8B-B14F-4D97-AF65-F5344CB8AC3E}">
        <p14:creationId xmlns:p14="http://schemas.microsoft.com/office/powerpoint/2010/main" val="8863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4336-AF58-44C2-B451-8E4963618CEC}"/>
              </a:ext>
            </a:extLst>
          </p:cNvPr>
          <p:cNvSpPr>
            <a:spLocks noGrp="1"/>
          </p:cNvSpPr>
          <p:nvPr>
            <p:ph type="title"/>
          </p:nvPr>
        </p:nvSpPr>
        <p:spPr/>
        <p:txBody>
          <a:bodyPr/>
          <a:lstStyle/>
          <a:p>
            <a:r>
              <a:rPr lang="en-GB" dirty="0"/>
              <a:t>Post-Lockdown Panic!</a:t>
            </a:r>
          </a:p>
        </p:txBody>
      </p:sp>
      <p:sp>
        <p:nvSpPr>
          <p:cNvPr id="3" name="Content Placeholder 2">
            <a:extLst>
              <a:ext uri="{FF2B5EF4-FFF2-40B4-BE49-F238E27FC236}">
                <a16:creationId xmlns:a16="http://schemas.microsoft.com/office/drawing/2014/main" id="{8392ABBC-EE9F-43B0-8B59-7B1DEFC5A0A4}"/>
              </a:ext>
            </a:extLst>
          </p:cNvPr>
          <p:cNvSpPr>
            <a:spLocks noGrp="1"/>
          </p:cNvSpPr>
          <p:nvPr>
            <p:ph idx="1"/>
          </p:nvPr>
        </p:nvSpPr>
        <p:spPr/>
        <p:txBody>
          <a:bodyPr>
            <a:normAutofit/>
          </a:bodyPr>
          <a:lstStyle/>
          <a:p>
            <a:r>
              <a:rPr lang="en-GB" dirty="0"/>
              <a:t>18th March – All face-to-face activities cancelled</a:t>
            </a:r>
          </a:p>
          <a:p>
            <a:r>
              <a:rPr lang="en-GB" dirty="0"/>
              <a:t>Priority 1:</a:t>
            </a:r>
          </a:p>
          <a:p>
            <a:pPr lvl="1"/>
            <a:r>
              <a:rPr lang="en-GB" dirty="0"/>
              <a:t>Focus on existing membership and keeping NEAS alive</a:t>
            </a:r>
          </a:p>
          <a:p>
            <a:pPr lvl="1"/>
            <a:r>
              <a:rPr lang="en-GB" dirty="0"/>
              <a:t>200 members pay subscriptions, need to give them something in return</a:t>
            </a:r>
          </a:p>
          <a:p>
            <a:pPr lvl="1"/>
            <a:r>
              <a:rPr lang="en-GB" dirty="0"/>
              <a:t>Without members there is no society</a:t>
            </a:r>
          </a:p>
          <a:p>
            <a:r>
              <a:rPr lang="en-GB" dirty="0"/>
              <a:t>Priority 2:</a:t>
            </a:r>
          </a:p>
          <a:p>
            <a:pPr lvl="1"/>
            <a:r>
              <a:rPr lang="en-GB" dirty="0"/>
              <a:t>Keep public engaged in hope of restarting face-to-face events eventually</a:t>
            </a:r>
          </a:p>
          <a:p>
            <a:pPr lvl="1"/>
            <a:r>
              <a:rPr lang="en-GB" dirty="0"/>
              <a:t>Gain new members as people looking for hobbies they can do from home</a:t>
            </a:r>
          </a:p>
          <a:p>
            <a:pPr lvl="1"/>
            <a:r>
              <a:rPr lang="en-GB" dirty="0"/>
              <a:t>Do public good during time of national/global crisis</a:t>
            </a:r>
          </a:p>
          <a:p>
            <a:pPr lvl="1"/>
            <a:endParaRPr lang="en-GB" dirty="0"/>
          </a:p>
        </p:txBody>
      </p:sp>
    </p:spTree>
    <p:extLst>
      <p:ext uri="{BB962C8B-B14F-4D97-AF65-F5344CB8AC3E}">
        <p14:creationId xmlns:p14="http://schemas.microsoft.com/office/powerpoint/2010/main" val="98051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9BB3B-1CB7-4413-8EE4-11FBEC3A55BF}"/>
              </a:ext>
            </a:extLst>
          </p:cNvPr>
          <p:cNvSpPr>
            <a:spLocks noGrp="1"/>
          </p:cNvSpPr>
          <p:nvPr>
            <p:ph type="title"/>
          </p:nvPr>
        </p:nvSpPr>
        <p:spPr/>
        <p:txBody>
          <a:bodyPr/>
          <a:lstStyle/>
          <a:p>
            <a:r>
              <a:rPr lang="en-GB" dirty="0"/>
              <a:t>Challenge 1 - How to Keep In Touch?</a:t>
            </a:r>
          </a:p>
        </p:txBody>
      </p:sp>
      <p:sp>
        <p:nvSpPr>
          <p:cNvPr id="3" name="Content Placeholder 2">
            <a:extLst>
              <a:ext uri="{FF2B5EF4-FFF2-40B4-BE49-F238E27FC236}">
                <a16:creationId xmlns:a16="http://schemas.microsoft.com/office/drawing/2014/main" id="{E3B88506-7B94-4511-811B-4CA890DBFF88}"/>
              </a:ext>
            </a:extLst>
          </p:cNvPr>
          <p:cNvSpPr>
            <a:spLocks noGrp="1"/>
          </p:cNvSpPr>
          <p:nvPr>
            <p:ph idx="1"/>
          </p:nvPr>
        </p:nvSpPr>
        <p:spPr/>
        <p:txBody>
          <a:bodyPr>
            <a:normAutofit lnSpcReduction="10000"/>
          </a:bodyPr>
          <a:lstStyle/>
          <a:p>
            <a:r>
              <a:rPr lang="en-GB" dirty="0"/>
              <a:t>Already had good communication channels:</a:t>
            </a:r>
          </a:p>
          <a:p>
            <a:pPr lvl="1"/>
            <a:r>
              <a:rPr lang="en-GB" dirty="0"/>
              <a:t>Weekly email newsletter to all members, plus private Facebook group for some</a:t>
            </a:r>
          </a:p>
          <a:p>
            <a:pPr lvl="1"/>
            <a:r>
              <a:rPr lang="en-GB" dirty="0"/>
              <a:t>Monthly magazine for members by email (“Pulsar”)</a:t>
            </a:r>
          </a:p>
          <a:p>
            <a:pPr lvl="1"/>
            <a:r>
              <a:rPr lang="en-GB" dirty="0"/>
              <a:t>Very active public Facebook page, 2,500+ followers, plus Twitter &amp; mailing list</a:t>
            </a:r>
          </a:p>
          <a:p>
            <a:pPr lvl="1"/>
            <a:r>
              <a:rPr lang="en-GB" dirty="0"/>
              <a:t>Good web site to support/reinforce messages</a:t>
            </a:r>
          </a:p>
          <a:p>
            <a:pPr lvl="1"/>
            <a:r>
              <a:rPr lang="en-GB" dirty="0"/>
              <a:t>Online membership system – join, renew and pay via web site and </a:t>
            </a:r>
            <a:r>
              <a:rPr lang="en-GB" dirty="0" err="1"/>
              <a:t>MemberMojo</a:t>
            </a:r>
            <a:endParaRPr lang="en-GB" dirty="0"/>
          </a:p>
          <a:p>
            <a:r>
              <a:rPr lang="en-GB" dirty="0"/>
              <a:t>Less good channels:</a:t>
            </a:r>
          </a:p>
          <a:p>
            <a:pPr lvl="1"/>
            <a:r>
              <a:rPr lang="en-GB" dirty="0"/>
              <a:t>WhatsApp – OK for one-to-one chats and very small groups, unproductive for larger discussions</a:t>
            </a:r>
          </a:p>
          <a:p>
            <a:pPr lvl="1"/>
            <a:r>
              <a:rPr lang="en-GB" dirty="0"/>
              <a:t>Facebook Messenger – Similar problems to WhatsApp, not as widely used</a:t>
            </a:r>
          </a:p>
        </p:txBody>
      </p:sp>
      <p:pic>
        <p:nvPicPr>
          <p:cNvPr id="5" name="Graphic 4" descr="Badge Tick with solid fill">
            <a:extLst>
              <a:ext uri="{FF2B5EF4-FFF2-40B4-BE49-F238E27FC236}">
                <a16:creationId xmlns:a16="http://schemas.microsoft.com/office/drawing/2014/main" id="{6F3CF94D-41DF-43A1-93F0-E6CC3911CA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56983" y="2226035"/>
            <a:ext cx="1304565" cy="1304565"/>
          </a:xfrm>
          <a:prstGeom prst="rect">
            <a:avLst/>
          </a:prstGeom>
        </p:spPr>
      </p:pic>
      <p:pic>
        <p:nvPicPr>
          <p:cNvPr id="7" name="Graphic 6" descr="Badge Cross with solid fill">
            <a:extLst>
              <a:ext uri="{FF2B5EF4-FFF2-40B4-BE49-F238E27FC236}">
                <a16:creationId xmlns:a16="http://schemas.microsoft.com/office/drawing/2014/main" id="{EE4DC431-E8CC-4B03-8BD3-DCD9EE1D6E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12819" y="4826908"/>
            <a:ext cx="1192892" cy="1192892"/>
          </a:xfrm>
          <a:prstGeom prst="rect">
            <a:avLst/>
          </a:prstGeom>
        </p:spPr>
      </p:pic>
      <p:grpSp>
        <p:nvGrpSpPr>
          <p:cNvPr id="12" name="Group 11">
            <a:extLst>
              <a:ext uri="{FF2B5EF4-FFF2-40B4-BE49-F238E27FC236}">
                <a16:creationId xmlns:a16="http://schemas.microsoft.com/office/drawing/2014/main" id="{F16E7ECC-2F82-4809-8BCF-E9602957CA2F}"/>
              </a:ext>
            </a:extLst>
          </p:cNvPr>
          <p:cNvGrpSpPr/>
          <p:nvPr/>
        </p:nvGrpSpPr>
        <p:grpSpPr>
          <a:xfrm>
            <a:off x="1296449" y="1112173"/>
            <a:ext cx="8220690" cy="5530734"/>
            <a:chOff x="1296449" y="1112173"/>
            <a:chExt cx="8220690" cy="5530734"/>
          </a:xfrm>
        </p:grpSpPr>
        <p:pic>
          <p:nvPicPr>
            <p:cNvPr id="6" name="Picture 5">
              <a:extLst>
                <a:ext uri="{FF2B5EF4-FFF2-40B4-BE49-F238E27FC236}">
                  <a16:creationId xmlns:a16="http://schemas.microsoft.com/office/drawing/2014/main" id="{BD289BDC-2AAC-4F54-B76D-5BFC41672800}"/>
                </a:ext>
              </a:extLst>
            </p:cNvPr>
            <p:cNvPicPr>
              <a:picLocks noChangeAspect="1"/>
            </p:cNvPicPr>
            <p:nvPr/>
          </p:nvPicPr>
          <p:blipFill>
            <a:blip r:embed="rId7"/>
            <a:stretch>
              <a:fillRect/>
            </a:stretch>
          </p:blipFill>
          <p:spPr>
            <a:xfrm>
              <a:off x="1296449" y="1112173"/>
              <a:ext cx="5281552" cy="3340037"/>
            </a:xfrm>
            <a:prstGeom prst="rect">
              <a:avLst/>
            </a:prstGeom>
          </p:spPr>
        </p:pic>
        <p:pic>
          <p:nvPicPr>
            <p:cNvPr id="9" name="Picture 8">
              <a:extLst>
                <a:ext uri="{FF2B5EF4-FFF2-40B4-BE49-F238E27FC236}">
                  <a16:creationId xmlns:a16="http://schemas.microsoft.com/office/drawing/2014/main" id="{4A8BD7CF-B9FC-48BD-9FC5-EFCB24E9CBBA}"/>
                </a:ext>
              </a:extLst>
            </p:cNvPr>
            <p:cNvPicPr>
              <a:picLocks noChangeAspect="1"/>
            </p:cNvPicPr>
            <p:nvPr/>
          </p:nvPicPr>
          <p:blipFill>
            <a:blip r:embed="rId8"/>
            <a:stretch>
              <a:fillRect/>
            </a:stretch>
          </p:blipFill>
          <p:spPr>
            <a:xfrm>
              <a:off x="4815411" y="2528106"/>
              <a:ext cx="2404807" cy="3429000"/>
            </a:xfrm>
            <a:prstGeom prst="rect">
              <a:avLst/>
            </a:prstGeom>
          </p:spPr>
        </p:pic>
        <p:pic>
          <p:nvPicPr>
            <p:cNvPr id="11" name="Picture 10">
              <a:extLst>
                <a:ext uri="{FF2B5EF4-FFF2-40B4-BE49-F238E27FC236}">
                  <a16:creationId xmlns:a16="http://schemas.microsoft.com/office/drawing/2014/main" id="{AC7A58B9-25BA-4594-B0F3-9CE78EED6074}"/>
                </a:ext>
              </a:extLst>
            </p:cNvPr>
            <p:cNvPicPr>
              <a:picLocks noChangeAspect="1"/>
            </p:cNvPicPr>
            <p:nvPr/>
          </p:nvPicPr>
          <p:blipFill>
            <a:blip r:embed="rId9"/>
            <a:stretch>
              <a:fillRect/>
            </a:stretch>
          </p:blipFill>
          <p:spPr>
            <a:xfrm>
              <a:off x="6875627" y="3098555"/>
              <a:ext cx="2641512" cy="3544352"/>
            </a:xfrm>
            <a:prstGeom prst="rect">
              <a:avLst/>
            </a:prstGeom>
          </p:spPr>
        </p:pic>
      </p:grpSp>
    </p:spTree>
    <p:extLst>
      <p:ext uri="{BB962C8B-B14F-4D97-AF65-F5344CB8AC3E}">
        <p14:creationId xmlns:p14="http://schemas.microsoft.com/office/powerpoint/2010/main" val="89464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E9433-F4F5-4C20-AA0D-A4C59BEBC3D6}"/>
              </a:ext>
            </a:extLst>
          </p:cNvPr>
          <p:cNvSpPr>
            <a:spLocks noGrp="1"/>
          </p:cNvSpPr>
          <p:nvPr>
            <p:ph type="title"/>
          </p:nvPr>
        </p:nvSpPr>
        <p:spPr/>
        <p:txBody>
          <a:bodyPr/>
          <a:lstStyle/>
          <a:p>
            <a:r>
              <a:rPr lang="en-GB" dirty="0"/>
              <a:t>Communicating Effectively</a:t>
            </a:r>
          </a:p>
        </p:txBody>
      </p:sp>
      <p:sp>
        <p:nvSpPr>
          <p:cNvPr id="3" name="Content Placeholder 2">
            <a:extLst>
              <a:ext uri="{FF2B5EF4-FFF2-40B4-BE49-F238E27FC236}">
                <a16:creationId xmlns:a16="http://schemas.microsoft.com/office/drawing/2014/main" id="{71D3F511-F8E2-4C02-BEEC-6336955B3F87}"/>
              </a:ext>
            </a:extLst>
          </p:cNvPr>
          <p:cNvSpPr>
            <a:spLocks noGrp="1"/>
          </p:cNvSpPr>
          <p:nvPr>
            <p:ph idx="1"/>
          </p:nvPr>
        </p:nvSpPr>
        <p:spPr>
          <a:xfrm>
            <a:off x="1522810" y="2270367"/>
            <a:ext cx="6459046" cy="4114801"/>
          </a:xfrm>
        </p:spPr>
        <p:txBody>
          <a:bodyPr>
            <a:normAutofit fontScale="92500" lnSpcReduction="20000"/>
          </a:bodyPr>
          <a:lstStyle/>
          <a:p>
            <a:r>
              <a:rPr lang="en-GB" dirty="0"/>
              <a:t>In order to make best use of our channels, our communications are:</a:t>
            </a:r>
          </a:p>
          <a:p>
            <a:r>
              <a:rPr lang="en-GB" dirty="0"/>
              <a:t>Structured</a:t>
            </a:r>
          </a:p>
          <a:p>
            <a:pPr lvl="1"/>
            <a:r>
              <a:rPr lang="en-GB" dirty="0"/>
              <a:t>We know the audience for each channel</a:t>
            </a:r>
          </a:p>
          <a:p>
            <a:pPr lvl="1"/>
            <a:r>
              <a:rPr lang="en-GB" dirty="0"/>
              <a:t>We make it clear what people need to do with the information, how and when</a:t>
            </a:r>
          </a:p>
          <a:p>
            <a:pPr lvl="1"/>
            <a:r>
              <a:rPr lang="en-GB" dirty="0"/>
              <a:t>We speak as ‘The voice of the society’</a:t>
            </a:r>
          </a:p>
          <a:p>
            <a:r>
              <a:rPr lang="en-GB" dirty="0"/>
              <a:t>Regular</a:t>
            </a:r>
          </a:p>
          <a:p>
            <a:pPr lvl="1"/>
            <a:r>
              <a:rPr lang="en-GB" dirty="0"/>
              <a:t>Communications go out on the same day/date without fail</a:t>
            </a:r>
          </a:p>
          <a:p>
            <a:r>
              <a:rPr lang="en-GB" dirty="0"/>
              <a:t>Frequent</a:t>
            </a:r>
          </a:p>
          <a:p>
            <a:pPr lvl="1"/>
            <a:r>
              <a:rPr lang="en-GB" dirty="0"/>
              <a:t>We update social media often – at least four times a week</a:t>
            </a:r>
          </a:p>
        </p:txBody>
      </p:sp>
      <p:pic>
        <p:nvPicPr>
          <p:cNvPr id="7" name="Picture 6">
            <a:extLst>
              <a:ext uri="{FF2B5EF4-FFF2-40B4-BE49-F238E27FC236}">
                <a16:creationId xmlns:a16="http://schemas.microsoft.com/office/drawing/2014/main" id="{7ADCE7BC-2A26-4D88-B850-94BABA1852A4}"/>
              </a:ext>
            </a:extLst>
          </p:cNvPr>
          <p:cNvPicPr>
            <a:picLocks noChangeAspect="1"/>
          </p:cNvPicPr>
          <p:nvPr/>
        </p:nvPicPr>
        <p:blipFill>
          <a:blip r:embed="rId3"/>
          <a:stretch>
            <a:fillRect/>
          </a:stretch>
        </p:blipFill>
        <p:spPr>
          <a:xfrm>
            <a:off x="8245230" y="2284044"/>
            <a:ext cx="3667947" cy="3766021"/>
          </a:xfrm>
          <a:prstGeom prst="rect">
            <a:avLst/>
          </a:prstGeom>
        </p:spPr>
      </p:pic>
    </p:spTree>
    <p:extLst>
      <p:ext uri="{BB962C8B-B14F-4D97-AF65-F5344CB8AC3E}">
        <p14:creationId xmlns:p14="http://schemas.microsoft.com/office/powerpoint/2010/main" val="245971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A16C-31D5-42A3-B80D-8550CC80756D}"/>
              </a:ext>
            </a:extLst>
          </p:cNvPr>
          <p:cNvSpPr>
            <a:spLocks noGrp="1"/>
          </p:cNvSpPr>
          <p:nvPr>
            <p:ph type="title"/>
          </p:nvPr>
        </p:nvSpPr>
        <p:spPr/>
        <p:txBody>
          <a:bodyPr/>
          <a:lstStyle/>
          <a:p>
            <a:r>
              <a:rPr lang="en-GB" dirty="0"/>
              <a:t>Challenge 2 – Face-To-Face with Members</a:t>
            </a:r>
          </a:p>
        </p:txBody>
      </p:sp>
      <p:sp>
        <p:nvSpPr>
          <p:cNvPr id="3" name="Content Placeholder 2">
            <a:extLst>
              <a:ext uri="{FF2B5EF4-FFF2-40B4-BE49-F238E27FC236}">
                <a16:creationId xmlns:a16="http://schemas.microsoft.com/office/drawing/2014/main" id="{DB1D7FB5-8FDA-41A6-83E5-7949D983CC2E}"/>
              </a:ext>
            </a:extLst>
          </p:cNvPr>
          <p:cNvSpPr>
            <a:spLocks noGrp="1"/>
          </p:cNvSpPr>
          <p:nvPr>
            <p:ph idx="1"/>
          </p:nvPr>
        </p:nvSpPr>
        <p:spPr/>
        <p:txBody>
          <a:bodyPr>
            <a:normAutofit/>
          </a:bodyPr>
          <a:lstStyle/>
          <a:p>
            <a:r>
              <a:rPr lang="en-GB" dirty="0"/>
              <a:t>Clearly needed a video channel but which?</a:t>
            </a:r>
          </a:p>
          <a:p>
            <a:pPr lvl="1"/>
            <a:r>
              <a:rPr lang="en-GB" dirty="0"/>
              <a:t>Fortunately Ian had experience in corporate IT – Zoom, Teams, Etc.</a:t>
            </a:r>
          </a:p>
          <a:p>
            <a:pPr lvl="1"/>
            <a:r>
              <a:rPr lang="en-GB" dirty="0"/>
              <a:t>Zoom considered best - low cost, simple, reliable and functional</a:t>
            </a:r>
          </a:p>
          <a:p>
            <a:pPr lvl="1"/>
            <a:r>
              <a:rPr lang="en-GB" dirty="0"/>
              <a:t>Trialled free version – first virtual club night 2</a:t>
            </a:r>
            <a:r>
              <a:rPr lang="en-GB" baseline="30000" dirty="0"/>
              <a:t>nd</a:t>
            </a:r>
            <a:r>
              <a:rPr lang="en-GB" dirty="0"/>
              <a:t> April 2020</a:t>
            </a:r>
          </a:p>
          <a:p>
            <a:pPr lvl="1"/>
            <a:r>
              <a:rPr lang="en-GB" dirty="0"/>
              <a:t>Purchased monthly “Pro” Plan then Switched to annual “Pro” Plan</a:t>
            </a:r>
          </a:p>
          <a:p>
            <a:r>
              <a:rPr lang="en-GB" dirty="0"/>
              <a:t>Alternatives ruled out:</a:t>
            </a:r>
          </a:p>
          <a:p>
            <a:pPr lvl="1"/>
            <a:r>
              <a:rPr lang="en-GB" dirty="0"/>
              <a:t>Skype – long used, but unreliable and needs to be installed, registered for, etc.</a:t>
            </a:r>
          </a:p>
          <a:p>
            <a:pPr lvl="1"/>
            <a:r>
              <a:rPr lang="en-GB" dirty="0"/>
              <a:t>Microsoft Teams – missed the boat with public, user experience worse than Zoom</a:t>
            </a:r>
          </a:p>
          <a:p>
            <a:pPr lvl="1"/>
            <a:r>
              <a:rPr lang="en-GB" dirty="0"/>
              <a:t>Google Meet, Facebook Rooms, etc. – not universally used, late to party</a:t>
            </a:r>
          </a:p>
          <a:p>
            <a:pPr lvl="1"/>
            <a:endParaRPr lang="en-GB" dirty="0"/>
          </a:p>
        </p:txBody>
      </p:sp>
    </p:spTree>
    <p:extLst>
      <p:ext uri="{BB962C8B-B14F-4D97-AF65-F5344CB8AC3E}">
        <p14:creationId xmlns:p14="http://schemas.microsoft.com/office/powerpoint/2010/main" val="156575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BD44-FBA4-4E62-9665-6769F6406163}"/>
              </a:ext>
            </a:extLst>
          </p:cNvPr>
          <p:cNvSpPr>
            <a:spLocks noGrp="1"/>
          </p:cNvSpPr>
          <p:nvPr>
            <p:ph type="title"/>
          </p:nvPr>
        </p:nvSpPr>
        <p:spPr/>
        <p:txBody>
          <a:bodyPr/>
          <a:lstStyle/>
          <a:p>
            <a:r>
              <a:rPr lang="en-GB" dirty="0"/>
              <a:t>Types of Zoom Event</a:t>
            </a:r>
          </a:p>
        </p:txBody>
      </p:sp>
      <p:sp>
        <p:nvSpPr>
          <p:cNvPr id="3" name="Content Placeholder 2">
            <a:extLst>
              <a:ext uri="{FF2B5EF4-FFF2-40B4-BE49-F238E27FC236}">
                <a16:creationId xmlns:a16="http://schemas.microsoft.com/office/drawing/2014/main" id="{66D0A3DA-0A8F-40D3-8FD8-F25A7A114E15}"/>
              </a:ext>
            </a:extLst>
          </p:cNvPr>
          <p:cNvSpPr>
            <a:spLocks noGrp="1"/>
          </p:cNvSpPr>
          <p:nvPr>
            <p:ph idx="1"/>
          </p:nvPr>
        </p:nvSpPr>
        <p:spPr>
          <a:xfrm>
            <a:off x="1522809" y="1867878"/>
            <a:ext cx="6847467" cy="4609122"/>
          </a:xfrm>
        </p:spPr>
        <p:txBody>
          <a:bodyPr>
            <a:normAutofit fontScale="92500" lnSpcReduction="20000"/>
          </a:bodyPr>
          <a:lstStyle/>
          <a:p>
            <a:r>
              <a:rPr lang="en-GB" dirty="0"/>
              <a:t>Weekly “Club Nights”</a:t>
            </a:r>
          </a:p>
          <a:p>
            <a:pPr lvl="1"/>
            <a:r>
              <a:rPr lang="en-GB" dirty="0"/>
              <a:t>Informal chat – a bit of astronomy, a lot of social discussion</a:t>
            </a:r>
          </a:p>
          <a:p>
            <a:pPr lvl="1"/>
            <a:r>
              <a:rPr lang="en-GB" dirty="0"/>
              <a:t>More formal committee meetings</a:t>
            </a:r>
          </a:p>
          <a:p>
            <a:r>
              <a:rPr lang="en-GB" dirty="0"/>
              <a:t>The dreaded “Quiz Nights”</a:t>
            </a:r>
          </a:p>
          <a:p>
            <a:pPr lvl="1"/>
            <a:r>
              <a:rPr lang="en-GB" dirty="0"/>
              <a:t>Used free “</a:t>
            </a:r>
            <a:r>
              <a:rPr lang="en-GB" dirty="0" err="1"/>
              <a:t>Vevox</a:t>
            </a:r>
            <a:r>
              <a:rPr lang="en-GB" dirty="0"/>
              <a:t>” app/web site for questions and multiple choice answers</a:t>
            </a:r>
          </a:p>
          <a:p>
            <a:pPr lvl="1"/>
            <a:r>
              <a:rPr lang="en-GB" dirty="0"/>
              <a:t>See </a:t>
            </a:r>
            <a:r>
              <a:rPr lang="en-GB" dirty="0">
                <a:solidFill>
                  <a:schemeClr val="tx2">
                    <a:lumMod val="75000"/>
                  </a:schemeClr>
                </a:solidFill>
              </a:rPr>
              <a:t>vevox.com</a:t>
            </a:r>
          </a:p>
          <a:p>
            <a:r>
              <a:rPr lang="en-GB" dirty="0"/>
              <a:t>“Imaging Wednesdays”</a:t>
            </a:r>
          </a:p>
          <a:p>
            <a:pPr lvl="1"/>
            <a:r>
              <a:rPr lang="en-GB" dirty="0"/>
              <a:t>Coalition of the willing – very much self-help</a:t>
            </a:r>
          </a:p>
          <a:p>
            <a:pPr lvl="1"/>
            <a:r>
              <a:rPr lang="en-GB" dirty="0"/>
              <a:t>Have turned a number of beginners in to proficient imagers in nine months or so.</a:t>
            </a:r>
          </a:p>
          <a:p>
            <a:r>
              <a:rPr lang="en-GB" dirty="0"/>
              <a:t>Working towards “Introduction to Astronomy”</a:t>
            </a:r>
          </a:p>
        </p:txBody>
      </p:sp>
      <p:pic>
        <p:nvPicPr>
          <p:cNvPr id="5" name="Picture 4">
            <a:extLst>
              <a:ext uri="{FF2B5EF4-FFF2-40B4-BE49-F238E27FC236}">
                <a16:creationId xmlns:a16="http://schemas.microsoft.com/office/drawing/2014/main" id="{6D0A069A-D0E5-448F-8AFE-DAFDF0BB02E6}"/>
              </a:ext>
            </a:extLst>
          </p:cNvPr>
          <p:cNvPicPr>
            <a:picLocks noChangeAspect="1"/>
          </p:cNvPicPr>
          <p:nvPr/>
        </p:nvPicPr>
        <p:blipFill rotWithShape="1">
          <a:blip r:embed="rId3"/>
          <a:srcRect l="2358" t="1532" r="3534"/>
          <a:stretch/>
        </p:blipFill>
        <p:spPr>
          <a:xfrm>
            <a:off x="8370276" y="1134920"/>
            <a:ext cx="3274647" cy="5342080"/>
          </a:xfrm>
          <a:prstGeom prst="rect">
            <a:avLst/>
          </a:prstGeom>
        </p:spPr>
      </p:pic>
    </p:spTree>
    <p:extLst>
      <p:ext uri="{BB962C8B-B14F-4D97-AF65-F5344CB8AC3E}">
        <p14:creationId xmlns:p14="http://schemas.microsoft.com/office/powerpoint/2010/main" val="70767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A16C-31D5-42A3-B80D-8550CC80756D}"/>
              </a:ext>
            </a:extLst>
          </p:cNvPr>
          <p:cNvSpPr>
            <a:spLocks noGrp="1"/>
          </p:cNvSpPr>
          <p:nvPr>
            <p:ph type="title"/>
          </p:nvPr>
        </p:nvSpPr>
        <p:spPr/>
        <p:txBody>
          <a:bodyPr/>
          <a:lstStyle/>
          <a:p>
            <a:r>
              <a:rPr lang="en-GB" dirty="0"/>
              <a:t>Challenge 3 – Outreach to Public</a:t>
            </a:r>
          </a:p>
        </p:txBody>
      </p:sp>
      <p:sp>
        <p:nvSpPr>
          <p:cNvPr id="3" name="Content Placeholder 2">
            <a:extLst>
              <a:ext uri="{FF2B5EF4-FFF2-40B4-BE49-F238E27FC236}">
                <a16:creationId xmlns:a16="http://schemas.microsoft.com/office/drawing/2014/main" id="{DB1D7FB5-8FDA-41A6-83E5-7949D983CC2E}"/>
              </a:ext>
            </a:extLst>
          </p:cNvPr>
          <p:cNvSpPr>
            <a:spLocks noGrp="1"/>
          </p:cNvSpPr>
          <p:nvPr>
            <p:ph idx="1"/>
          </p:nvPr>
        </p:nvSpPr>
        <p:spPr/>
        <p:txBody>
          <a:bodyPr>
            <a:normAutofit fontScale="92500" lnSpcReduction="10000"/>
          </a:bodyPr>
          <a:lstStyle/>
          <a:p>
            <a:r>
              <a:rPr lang="en-GB" dirty="0"/>
              <a:t>Needs platform for Public Outreach</a:t>
            </a:r>
          </a:p>
          <a:p>
            <a:pPr lvl="1"/>
            <a:r>
              <a:rPr lang="en-GB" dirty="0"/>
              <a:t>Ruled Only Zoom “Webinar” - Expensive for infrequent use</a:t>
            </a:r>
          </a:p>
          <a:p>
            <a:pPr lvl="1"/>
            <a:r>
              <a:rPr lang="en-GB" dirty="0"/>
              <a:t>Chose YouTube as no login/signup need by attendees</a:t>
            </a:r>
          </a:p>
          <a:p>
            <a:r>
              <a:rPr lang="en-GB" dirty="0"/>
              <a:t>“Restream” Zoom meetings for events such as talks</a:t>
            </a:r>
          </a:p>
          <a:p>
            <a:pPr lvl="1"/>
            <a:r>
              <a:rPr lang="en-GB" dirty="0"/>
              <a:t>Simple to start PowerPoint Presentation and then use Zoom “Share Screen”</a:t>
            </a:r>
          </a:p>
          <a:p>
            <a:pPr lvl="1"/>
            <a:r>
              <a:rPr lang="en-GB" dirty="0"/>
              <a:t>15</a:t>
            </a:r>
            <a:r>
              <a:rPr lang="en-GB" baseline="30000" dirty="0"/>
              <a:t>th</a:t>
            </a:r>
            <a:r>
              <a:rPr lang="en-GB" dirty="0"/>
              <a:t> April – Live monthly talk on Meteor Detecting to public via YouTube</a:t>
            </a:r>
          </a:p>
          <a:p>
            <a:pPr lvl="1"/>
            <a:r>
              <a:rPr lang="en-GB" dirty="0"/>
              <a:t>Held private members Q&amp;A straight after via Zoom</a:t>
            </a:r>
          </a:p>
          <a:p>
            <a:pPr lvl="1"/>
            <a:r>
              <a:rPr lang="en-GB" dirty="0"/>
              <a:t>Several meetings since – practice with external speakers</a:t>
            </a:r>
          </a:p>
          <a:p>
            <a:pPr lvl="1"/>
            <a:r>
              <a:rPr lang="en-GB" dirty="0"/>
              <a:t>Always have  “Plan B”.</a:t>
            </a:r>
          </a:p>
          <a:p>
            <a:r>
              <a:rPr lang="en-GB" dirty="0"/>
              <a:t>Need to do more work on finding external speakers</a:t>
            </a:r>
          </a:p>
        </p:txBody>
      </p:sp>
      <p:pic>
        <p:nvPicPr>
          <p:cNvPr id="5" name="Picture 4">
            <a:extLst>
              <a:ext uri="{FF2B5EF4-FFF2-40B4-BE49-F238E27FC236}">
                <a16:creationId xmlns:a16="http://schemas.microsoft.com/office/drawing/2014/main" id="{CD5AF702-290B-4C7B-923E-557005EA545E}"/>
              </a:ext>
            </a:extLst>
          </p:cNvPr>
          <p:cNvPicPr>
            <a:picLocks noChangeAspect="1"/>
          </p:cNvPicPr>
          <p:nvPr/>
        </p:nvPicPr>
        <p:blipFill>
          <a:blip r:embed="rId3"/>
          <a:stretch>
            <a:fillRect/>
          </a:stretch>
        </p:blipFill>
        <p:spPr>
          <a:xfrm>
            <a:off x="3212121" y="1904999"/>
            <a:ext cx="8464647" cy="4761364"/>
          </a:xfrm>
          <a:prstGeom prst="rect">
            <a:avLst/>
          </a:prstGeom>
        </p:spPr>
      </p:pic>
    </p:spTree>
    <p:extLst>
      <p:ext uri="{BB962C8B-B14F-4D97-AF65-F5344CB8AC3E}">
        <p14:creationId xmlns:p14="http://schemas.microsoft.com/office/powerpoint/2010/main" val="140270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03C5CF44-0C62-41B4-B3EA-416B4807878A}" vid="{EC3ACB92-700E-4167-B3A6-412DE40A64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7500</TotalTime>
  <Words>5279</Words>
  <Application>Microsoft Office PowerPoint</Application>
  <PresentationFormat>Widescreen</PresentationFormat>
  <Paragraphs>322</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Corbel</vt:lpstr>
      <vt:lpstr>Source Sans Pro Black</vt:lpstr>
      <vt:lpstr>Webdings</vt:lpstr>
      <vt:lpstr>Digital Blue Tunnel 16x9</vt:lpstr>
      <vt:lpstr>Online Outreach</vt:lpstr>
      <vt:lpstr>Who We Are</vt:lpstr>
      <vt:lpstr>Pre-Lockdown Activities</vt:lpstr>
      <vt:lpstr>Post-Lockdown Panic!</vt:lpstr>
      <vt:lpstr>Challenge 1 - How to Keep In Touch?</vt:lpstr>
      <vt:lpstr>Communicating Effectively</vt:lpstr>
      <vt:lpstr>Challenge 2 – Face-To-Face with Members</vt:lpstr>
      <vt:lpstr>Types of Zoom Event</vt:lpstr>
      <vt:lpstr>Challenge 3 – Outreach to Public</vt:lpstr>
      <vt:lpstr>Other Technology for Live Observing</vt:lpstr>
      <vt:lpstr>Costs</vt:lpstr>
      <vt:lpstr>Lessons We Have Learned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Amony Nous</dc:creator>
  <cp:lastModifiedBy>Ian Lauwerys</cp:lastModifiedBy>
  <cp:revision>331</cp:revision>
  <dcterms:created xsi:type="dcterms:W3CDTF">2016-12-10T20:05:15Z</dcterms:created>
  <dcterms:modified xsi:type="dcterms:W3CDTF">2021-01-07T16:38:07Z</dcterms:modified>
</cp:coreProperties>
</file>